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71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72" r:id="rId13"/>
    <p:sldId id="264" r:id="rId14"/>
    <p:sldId id="273" r:id="rId15"/>
    <p:sldId id="274" r:id="rId16"/>
    <p:sldId id="270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s-ES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Segoe UI" pitchFamily="34" charset="0"/>
        <a:ea typeface="+mn-ea"/>
        <a:cs typeface="Segoe UI" pitchFamily="34" charset="0"/>
        <a:sym typeface="Segoe UI" pitchFamily="34" charset="0"/>
      </a:defRPr>
    </a:lvl1pPr>
    <a:lvl2pPr indent="4572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Segoe UI" pitchFamily="34" charset="0"/>
        <a:ea typeface="+mn-ea"/>
        <a:cs typeface="Segoe UI" pitchFamily="34" charset="0"/>
        <a:sym typeface="Segoe UI" pitchFamily="34" charset="0"/>
      </a:defRPr>
    </a:lvl2pPr>
    <a:lvl3pPr indent="9144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Segoe UI" pitchFamily="34" charset="0"/>
        <a:ea typeface="+mn-ea"/>
        <a:cs typeface="Segoe UI" pitchFamily="34" charset="0"/>
        <a:sym typeface="Segoe UI" pitchFamily="34" charset="0"/>
      </a:defRPr>
    </a:lvl3pPr>
    <a:lvl4pPr indent="13716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Segoe UI" pitchFamily="34" charset="0"/>
        <a:ea typeface="+mn-ea"/>
        <a:cs typeface="Segoe UI" pitchFamily="34" charset="0"/>
        <a:sym typeface="Segoe UI" pitchFamily="34" charset="0"/>
      </a:defRPr>
    </a:lvl4pPr>
    <a:lvl5pPr indent="18288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Segoe UI" pitchFamily="34" charset="0"/>
        <a:ea typeface="+mn-ea"/>
        <a:cs typeface="Segoe UI" pitchFamily="34" charset="0"/>
        <a:sym typeface="Segoe U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Segoe UI" pitchFamily="34" charset="0"/>
        <a:ea typeface="+mn-ea"/>
        <a:cs typeface="Segoe UI" pitchFamily="34" charset="0"/>
        <a:sym typeface="Segoe U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Segoe UI" pitchFamily="34" charset="0"/>
        <a:ea typeface="+mn-ea"/>
        <a:cs typeface="Segoe UI" pitchFamily="34" charset="0"/>
        <a:sym typeface="Segoe U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Segoe UI" pitchFamily="34" charset="0"/>
        <a:ea typeface="+mn-ea"/>
        <a:cs typeface="Segoe UI" pitchFamily="34" charset="0"/>
        <a:sym typeface="Segoe U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Segoe UI" pitchFamily="34" charset="0"/>
        <a:ea typeface="+mn-ea"/>
        <a:cs typeface="Segoe UI" pitchFamily="34" charset="0"/>
        <a:sym typeface="Segoe UI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78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2BE23-E06F-4CDC-BBA0-78F7075A108E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C0338-5A84-4277-8135-AB70B52FC71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86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07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Helvetica Neue" charset="0"/>
              </a:rPr>
              <a:t>Click to edit Master text styles</a:t>
            </a:r>
          </a:p>
          <a:p>
            <a:pPr lvl="1"/>
            <a:r>
              <a:rPr lang="es-ES">
                <a:sym typeface="Helvetica Neue" charset="0"/>
              </a:rPr>
              <a:t>Second level</a:t>
            </a:r>
          </a:p>
          <a:p>
            <a:pPr lvl="2"/>
            <a:r>
              <a:rPr lang="es-ES">
                <a:sym typeface="Helvetica Neue" charset="0"/>
              </a:rPr>
              <a:t>Third level</a:t>
            </a:r>
          </a:p>
          <a:p>
            <a:pPr lvl="3"/>
            <a:r>
              <a:rPr lang="es-ES">
                <a:sym typeface="Helvetica Neue" charset="0"/>
              </a:rPr>
              <a:t>Fourth level</a:t>
            </a:r>
          </a:p>
          <a:p>
            <a:pPr lvl="4"/>
            <a:r>
              <a:rPr lang="es-ES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669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FE4DDB-5A53-47DB-93B2-499E4AD4D77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22A263-28BE-48C1-9378-D15E647D287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0"/>
            <a:ext cx="2743200" cy="6858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8077200" cy="6858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0C16C3-8326-47BE-834A-A275A31749F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5F61F-762C-4976-882C-AC59E508CB6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EA502-8661-4A68-AF3C-4137FDB6DB5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855165-AFF8-497C-907C-E67C269C83A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5110163"/>
            <a:ext cx="3276600" cy="1747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5110163"/>
            <a:ext cx="3276600" cy="1747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F69189-1E5C-471D-AE40-CD2D466172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CB7AF5-1F46-49CD-B9DD-6EC99450DCF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727545-6D00-487E-83E4-B9FDE7F52C7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3D2663-D856-46ED-BB3A-BAE94421BA7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5AF2D2-A1EC-43B3-890D-342E4D55442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99E537-CCE8-45B1-BAB3-49F0BB49AAF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6FB6AA-299E-4BAE-BCCA-250590ADE22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B2AEA1-EE47-413C-9945-9F298E77EE1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24900" y="346075"/>
            <a:ext cx="2628900" cy="65119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346075"/>
            <a:ext cx="7734300" cy="65119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36F2B5-50E3-4C57-96A7-03556FC79C2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4E3FA8-B8AA-4FB8-9C28-602CCBEE407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4F31FC-BAC7-4E74-A9E1-3B0482D0C9A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BCE280-3FA7-4E54-AD91-ED45108A859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BC33F8-0C64-497C-A492-A923FF11A5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ACFFBB-BA6A-43AC-9894-FCDD7DFFC55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7957C-AF91-49E3-B36F-74E83BA30C9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F253A6-E286-4637-ABA4-0B135613C3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0" y="0"/>
            <a:ext cx="12192000" cy="1331913"/>
          </a:xfrm>
          <a:prstGeom prst="rect">
            <a:avLst/>
          </a:prstGeom>
          <a:solidFill>
            <a:srgbClr val="D24726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744200" cy="12271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Segoe UI Light" pitchFamily="34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077200" y="6397625"/>
            <a:ext cx="3276600" cy="2809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E94861A0-9029-4F94-9FEC-8C3F85D289B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28" name="Rectangle 4"/>
          <p:cNvSpPr>
            <a:spLocks/>
          </p:cNvSpPr>
          <p:nvPr/>
        </p:nvSpPr>
        <p:spPr bwMode="auto">
          <a:xfrm>
            <a:off x="0" y="0"/>
            <a:ext cx="12192000" cy="1331913"/>
          </a:xfrm>
          <a:prstGeom prst="rect">
            <a:avLst/>
          </a:prstGeom>
          <a:solidFill>
            <a:srgbClr val="D24726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52578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Segoe UI" pitchFamily="34" charset="0"/>
              </a:rPr>
              <a:t>Click to edit Master text styles</a:t>
            </a:r>
          </a:p>
          <a:p>
            <a:pPr lvl="1"/>
            <a:r>
              <a:rPr lang="es-ES">
                <a:sym typeface="Segoe UI" pitchFamily="34" charset="0"/>
              </a:rPr>
              <a:t>Second level</a:t>
            </a:r>
          </a:p>
          <a:p>
            <a:pPr lvl="2"/>
            <a:r>
              <a:rPr lang="es-ES">
                <a:sym typeface="Segoe UI" pitchFamily="34" charset="0"/>
              </a:rPr>
              <a:t>Third level</a:t>
            </a:r>
          </a:p>
          <a:p>
            <a:pPr lvl="3"/>
            <a:r>
              <a:rPr lang="es-ES">
                <a:sym typeface="Segoe UI" pitchFamily="34" charset="0"/>
              </a:rPr>
              <a:t>Fourth level</a:t>
            </a:r>
          </a:p>
          <a:p>
            <a:pPr lvl="4"/>
            <a:r>
              <a:rPr lang="es-ES">
                <a:sym typeface="Segoe UI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  <a:sym typeface="Segoe UI Light" pitchFamily="34" charset="0"/>
        </a:defRPr>
      </a:lvl1pPr>
      <a:lvl2pPr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2pPr>
      <a:lvl3pPr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3pPr>
      <a:lvl4pPr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4pPr>
      <a:lvl5pPr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9pPr>
    </p:titleStyle>
    <p:bodyStyle>
      <a:lvl1pPr marL="228600" indent="-228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Segoe UI" pitchFamily="34" charset="0"/>
        </a:defRPr>
      </a:lvl1pPr>
      <a:lvl2pPr marL="723900" indent="-2667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2pPr>
      <a:lvl3pPr marL="1233488" indent="-319088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3pPr>
      <a:lvl4pPr marL="1727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4pPr>
      <a:lvl5pPr marL="21844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5pPr>
      <a:lvl6pPr marL="26416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6pPr>
      <a:lvl7pPr marL="30988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7pPr>
      <a:lvl8pPr marL="35560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8pPr>
      <a:lvl9pPr marL="4013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838200" y="346075"/>
            <a:ext cx="10515600" cy="4102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Segoe UI Light" pitchFamily="34" charset="0"/>
              </a:rPr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sz="quarter" idx="1"/>
          </p:nvPr>
        </p:nvSpPr>
        <p:spPr bwMode="auto">
          <a:xfrm>
            <a:off x="838200" y="5110163"/>
            <a:ext cx="6705600" cy="17478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Segoe UI" pitchFamily="34" charset="0"/>
              </a:rPr>
              <a:t>Click to edit Master text styles</a:t>
            </a:r>
          </a:p>
          <a:p>
            <a:pPr lvl="1"/>
            <a:r>
              <a:rPr lang="es-ES">
                <a:sym typeface="Segoe UI" pitchFamily="34" charset="0"/>
              </a:rPr>
              <a:t>Second level</a:t>
            </a:r>
          </a:p>
          <a:p>
            <a:pPr lvl="2"/>
            <a:r>
              <a:rPr lang="es-ES">
                <a:sym typeface="Segoe UI" pitchFamily="34" charset="0"/>
              </a:rPr>
              <a:t>Third level</a:t>
            </a:r>
          </a:p>
          <a:p>
            <a:pPr lvl="3"/>
            <a:r>
              <a:rPr lang="es-ES">
                <a:sym typeface="Segoe UI" pitchFamily="34" charset="0"/>
              </a:rPr>
              <a:t>Fourth level</a:t>
            </a:r>
          </a:p>
          <a:p>
            <a:pPr lvl="4"/>
            <a:r>
              <a:rPr lang="es-ES">
                <a:sym typeface="Segoe UI" pitchFamily="34" charset="0"/>
              </a:rPr>
              <a:t>Fifth level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8077200" y="6397625"/>
            <a:ext cx="3276600" cy="2809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32971879-F613-429C-AB1B-6A5E5BB7D17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  <a:sym typeface="Segoe UI Light" pitchFamily="34" charset="0"/>
        </a:defRPr>
      </a:lvl1pPr>
      <a:lvl2pPr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2pPr>
      <a:lvl3pPr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3pPr>
      <a:lvl4pPr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4pPr>
      <a:lvl5pPr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egoe UI Light" pitchFamily="34" charset="0"/>
          <a:cs typeface="Segoe UI Light" pitchFamily="34" charset="0"/>
          <a:sym typeface="Segoe UI Light" pitchFamily="34" charset="0"/>
        </a:defRPr>
      </a:lvl9pPr>
    </p:titleStyle>
    <p:bodyStyle>
      <a:lvl1pPr marL="228600" indent="-228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Segoe UI" pitchFamily="34" charset="0"/>
        </a:defRPr>
      </a:lvl1pPr>
      <a:lvl2pPr marL="723900" indent="-2667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2pPr>
      <a:lvl3pPr marL="1233488" indent="-319088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3pPr>
      <a:lvl4pPr marL="1727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4pPr>
      <a:lvl5pPr marL="21844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5pPr>
      <a:lvl6pPr marL="26416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6pPr>
      <a:lvl7pPr marL="30988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7pPr>
      <a:lvl8pPr marL="35560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8pPr>
      <a:lvl9pPr marL="4013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cs typeface="+mn-cs"/>
          <a:sym typeface="Segoe UI" pitchFamily="34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o.es/pie/" TargetMode="External"/><Relationship Id="rId7" Type="http://schemas.openxmlformats.org/officeDocument/2006/relationships/hyperlink" Target="http://www.uco.es/organiza/centros/filosofia/boletines/" TargetMode="External"/><Relationship Id="rId2" Type="http://schemas.openxmlformats.org/officeDocument/2006/relationships/hyperlink" Target="http://www.uco.es/organiza/centros/filosofia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na.uco.es/" TargetMode="External"/><Relationship Id="rId5" Type="http://schemas.openxmlformats.org/officeDocument/2006/relationships/hyperlink" Target="http://www3.uco.es/m1415/" TargetMode="External"/><Relationship Id="rId4" Type="http://schemas.openxmlformats.org/officeDocument/2006/relationships/hyperlink" Target="http://www.uco.es/internacional/extranjeros/index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q=http://www.uco.es/ciclocampus&amp;sa=D&amp;ust=1536756146572000&amp;usg=AFQjCNGUZ6t9Hr1UxWJ-6IvXl3BIJaHWD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co.es/empresa/ucodepor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cional_ffl@uco.es" TargetMode="External"/><Relationship Id="rId2" Type="http://schemas.openxmlformats.org/officeDocument/2006/relationships/hyperlink" Target="http://www.uco.es/servicios/alojamien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2ciDNL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mopoetica.es" TargetMode="External"/><Relationship Id="rId3" Type="http://schemas.openxmlformats.org/officeDocument/2006/relationships/hyperlink" Target="http://www.uco.es/cultura/" TargetMode="External"/><Relationship Id="rId7" Type="http://schemas.openxmlformats.org/officeDocument/2006/relationships/hyperlink" Target="http://www.uco.es/organiza/centros/filosofia/principal/dialogos-cultura/index.html" TargetMode="External"/><Relationship Id="rId2" Type="http://schemas.openxmlformats.org/officeDocument/2006/relationships/hyperlink" Target="http://www.uco.es/deporteuniversitar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atrocordoba.org/" TargetMode="External"/><Relationship Id="rId11" Type="http://schemas.openxmlformats.org/officeDocument/2006/relationships/hyperlink" Target="http://www.turismodecordoba.org/" TargetMode="External"/><Relationship Id="rId5" Type="http://schemas.openxmlformats.org/officeDocument/2006/relationships/hyperlink" Target="http://www.filmotecadeandalucia.com/" TargetMode="External"/><Relationship Id="rId10" Type="http://schemas.openxmlformats.org/officeDocument/2006/relationships/hyperlink" Target="http://www.cordobalegendaria.com/" TargetMode="External"/><Relationship Id="rId4" Type="http://schemas.openxmlformats.org/officeDocument/2006/relationships/hyperlink" Target="http://www.uco.es/internacional/cooperacion/unidad-voluntariado/" TargetMode="External"/><Relationship Id="rId9" Type="http://schemas.openxmlformats.org/officeDocument/2006/relationships/hyperlink" Target="http://sefarad.cordoba.es/es/contenido/4326/otono-sefardi-en-cordoba-201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o.ruiz@uco.es" TargetMode="External"/><Relationship Id="rId2" Type="http://schemas.openxmlformats.org/officeDocument/2006/relationships/hyperlink" Target="mailto:internacional_ffl@uco.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tutoreserasmus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ngelesdelgadogom@gmail.com" TargetMode="External"/><Relationship Id="rId2" Type="http://schemas.openxmlformats.org/officeDocument/2006/relationships/hyperlink" Target="mailto:danielherenciaguilar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lenitamunoz@gmail.com" TargetMode="External"/><Relationship Id="rId5" Type="http://schemas.openxmlformats.org/officeDocument/2006/relationships/hyperlink" Target="mailto:marian-1995@hotmail.com" TargetMode="External"/><Relationship Id="rId4" Type="http://schemas.openxmlformats.org/officeDocument/2006/relationships/hyperlink" Target="mailto:larahidalgobujalance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ngelesdelgadogom@gmail.com" TargetMode="External"/><Relationship Id="rId2" Type="http://schemas.openxmlformats.org/officeDocument/2006/relationships/hyperlink" Target="mailto:danielherenciaguilar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lenitamunoz@gmail.com" TargetMode="External"/><Relationship Id="rId5" Type="http://schemas.openxmlformats.org/officeDocument/2006/relationships/hyperlink" Target="mailto:marian-1995@hotmail.com" TargetMode="External"/><Relationship Id="rId4" Type="http://schemas.openxmlformats.org/officeDocument/2006/relationships/hyperlink" Target="mailto:larahidalgobujalance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o.es/organiza/centros/filosofia/principal/movilidad-comun/international-students/courses-syllabi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o.es/empresa/ucoidioma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36613" y="2060575"/>
            <a:ext cx="10769600" cy="2387600"/>
          </a:xfrm>
        </p:spPr>
        <p:txBody>
          <a:bodyPr/>
          <a:lstStyle/>
          <a:p>
            <a:r>
              <a:rPr lang="es-ES" sz="4900" dirty="0" err="1"/>
              <a:t>Welcome</a:t>
            </a:r>
            <a:r>
              <a:rPr lang="es-ES" sz="4900" dirty="0"/>
              <a:t> </a:t>
            </a:r>
            <a:r>
              <a:rPr lang="es-ES" sz="4900" dirty="0" err="1"/>
              <a:t>meeting</a:t>
            </a:r>
            <a:r>
              <a:rPr lang="es-ES" sz="4900" dirty="0"/>
              <a:t> – Erasmus/International </a:t>
            </a:r>
            <a:r>
              <a:rPr lang="es-ES" sz="4900" dirty="0" err="1"/>
              <a:t>students</a:t>
            </a:r>
            <a:endParaRPr lang="es-ES" sz="49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110163"/>
            <a:ext cx="6705600" cy="1138237"/>
          </a:xfrm>
        </p:spPr>
        <p:txBody>
          <a:bodyPr/>
          <a:lstStyle/>
          <a:p>
            <a:pPr algn="l" defTabSz="895350">
              <a:lnSpc>
                <a:spcPct val="150000"/>
              </a:lnSpc>
              <a:spcBef>
                <a:spcPts val="500"/>
              </a:spcBef>
              <a:buSzTx/>
              <a:buFontTx/>
              <a:buNone/>
            </a:pPr>
            <a:r>
              <a:rPr lang="es-ES" sz="2500" dirty="0">
                <a:solidFill>
                  <a:srgbClr val="D24726"/>
                </a:solidFill>
                <a:latin typeface="Segoe UI Light" pitchFamily="34" charset="0"/>
                <a:cs typeface="Segoe UI Light" pitchFamily="34" charset="0"/>
                <a:sym typeface="Segoe UI Light" pitchFamily="34" charset="0"/>
              </a:rPr>
              <a:t>Facultad de Filosofía y Letras</a:t>
            </a:r>
          </a:p>
          <a:p>
            <a:pPr algn="l" defTabSz="895350">
              <a:lnSpc>
                <a:spcPct val="150000"/>
              </a:lnSpc>
              <a:spcBef>
                <a:spcPts val="500"/>
              </a:spcBef>
              <a:buSzTx/>
              <a:buFontTx/>
              <a:buNone/>
            </a:pPr>
            <a:r>
              <a:rPr lang="es-ES" sz="2500" dirty="0">
                <a:solidFill>
                  <a:srgbClr val="D24726"/>
                </a:solidFill>
                <a:latin typeface="Segoe UI Light" pitchFamily="34" charset="0"/>
                <a:cs typeface="Segoe UI Light" pitchFamily="34" charset="0"/>
                <a:sym typeface="Segoe UI Light" pitchFamily="34" charset="0"/>
              </a:rPr>
              <a:t>17 septiembre 2018</a:t>
            </a:r>
            <a:endParaRPr lang="es-ES" sz="2700" dirty="0">
              <a:solidFill>
                <a:srgbClr val="D24726"/>
              </a:solidFill>
              <a:latin typeface="Segoe UI Light" pitchFamily="34" charset="0"/>
              <a:cs typeface="Segoe UI Light" pitchFamily="34" charset="0"/>
              <a:sym typeface="Segoe UI Light" pitchFamily="34" charset="0"/>
            </a:endParaRPr>
          </a:p>
        </p:txBody>
      </p:sp>
      <p:pic>
        <p:nvPicPr>
          <p:cNvPr id="4099" name="Picture 3" descr="índi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4788" y="5180013"/>
            <a:ext cx="1447800" cy="138112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Nuestra Web / Our website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650538" cy="4670425"/>
          </a:xfrm>
        </p:spPr>
        <p:txBody>
          <a:bodyPr/>
          <a:lstStyle/>
          <a:p>
            <a:pPr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808080"/>
                </a:solidFill>
              </a:rPr>
              <a:t>Facultad (información general): </a:t>
            </a:r>
            <a:r>
              <a:rPr lang="es-ES" sz="1600" u="sng" dirty="0">
                <a:solidFill>
                  <a:srgbClr val="0563C1"/>
                </a:solidFill>
                <a:hlinkClick r:id="rId2"/>
              </a:rPr>
              <a:t>http://www.uco.es/organiza/centros/filosofia/index.html</a:t>
            </a:r>
            <a:endParaRPr lang="es-ES" sz="1600" dirty="0">
              <a:solidFill>
                <a:srgbClr val="808080"/>
              </a:solidFill>
            </a:endParaRPr>
          </a:p>
          <a:p>
            <a:pPr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808080"/>
                </a:solidFill>
              </a:rPr>
              <a:t>Portal de Información para Estudiantes (PIE): </a:t>
            </a:r>
            <a:r>
              <a:rPr lang="es-ES" sz="1600" u="sng" dirty="0">
                <a:solidFill>
                  <a:srgbClr val="0563C1"/>
                </a:solidFill>
                <a:hlinkClick r:id="rId3"/>
              </a:rPr>
              <a:t>http://www.uco.es/pie/</a:t>
            </a:r>
            <a:endParaRPr lang="es-ES" sz="1600" dirty="0">
              <a:solidFill>
                <a:srgbClr val="808080"/>
              </a:solidFill>
            </a:endParaRPr>
          </a:p>
          <a:p>
            <a:pPr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808080"/>
                </a:solidFill>
              </a:rPr>
              <a:t>International </a:t>
            </a:r>
            <a:r>
              <a:rPr lang="es-ES" sz="1600" dirty="0" err="1">
                <a:solidFill>
                  <a:srgbClr val="808080"/>
                </a:solidFill>
              </a:rPr>
              <a:t>Students</a:t>
            </a:r>
            <a:r>
              <a:rPr lang="es-ES" sz="1600" dirty="0">
                <a:solidFill>
                  <a:srgbClr val="808080"/>
                </a:solidFill>
              </a:rPr>
              <a:t>:  </a:t>
            </a:r>
            <a:r>
              <a:rPr lang="es-ES" sz="1600" u="sng" dirty="0">
                <a:solidFill>
                  <a:srgbClr val="0563C1"/>
                </a:solidFill>
                <a:hlinkClick r:id="rId4"/>
              </a:rPr>
              <a:t>http://www.uco.es/internacional/extranjeros/index.html</a:t>
            </a:r>
            <a:endParaRPr lang="es-ES" sz="1600" dirty="0">
              <a:solidFill>
                <a:srgbClr val="808080"/>
              </a:solidFill>
            </a:endParaRPr>
          </a:p>
          <a:p>
            <a:pPr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rgbClr val="808080"/>
                </a:solidFill>
              </a:rPr>
              <a:t>Moodle</a:t>
            </a:r>
            <a:r>
              <a:rPr lang="es-ES" sz="1600" dirty="0">
                <a:solidFill>
                  <a:srgbClr val="808080"/>
                </a:solidFill>
              </a:rPr>
              <a:t> (virtual </a:t>
            </a:r>
            <a:r>
              <a:rPr lang="es-ES" sz="1600" dirty="0" err="1">
                <a:solidFill>
                  <a:srgbClr val="808080"/>
                </a:solidFill>
              </a:rPr>
              <a:t>learning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platform</a:t>
            </a:r>
            <a:r>
              <a:rPr lang="es-ES" sz="1600" dirty="0">
                <a:solidFill>
                  <a:srgbClr val="808080"/>
                </a:solidFill>
              </a:rPr>
              <a:t>): </a:t>
            </a:r>
            <a:r>
              <a:rPr lang="es-ES" sz="1600" u="sng" dirty="0">
                <a:solidFill>
                  <a:srgbClr val="0563C1"/>
                </a:solidFill>
                <a:hlinkClick r:id="rId5"/>
              </a:rPr>
              <a:t>http://www3.uco.es/m1415/</a:t>
            </a:r>
            <a:r>
              <a:rPr lang="es-ES" sz="1600" dirty="0">
                <a:solidFill>
                  <a:srgbClr val="808080"/>
                </a:solidFill>
              </a:rPr>
              <a:t> (</a:t>
            </a:r>
            <a:r>
              <a:rPr lang="es-ES" sz="1600" dirty="0" err="1">
                <a:solidFill>
                  <a:srgbClr val="808080"/>
                </a:solidFill>
              </a:rPr>
              <a:t>username</a:t>
            </a:r>
            <a:r>
              <a:rPr lang="es-ES" sz="1600" dirty="0">
                <a:solidFill>
                  <a:srgbClr val="808080"/>
                </a:solidFill>
              </a:rPr>
              <a:t> and </a:t>
            </a:r>
            <a:r>
              <a:rPr lang="es-ES" sz="1600" dirty="0" err="1">
                <a:solidFill>
                  <a:srgbClr val="808080"/>
                </a:solidFill>
              </a:rPr>
              <a:t>password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>
                <a:solidFill>
                  <a:srgbClr val="808080"/>
                </a:solidFill>
                <a:latin typeface="Wingdings" pitchFamily="2" charset="2"/>
                <a:sym typeface="Wingdings" pitchFamily="2" charset="2"/>
              </a:rPr>
              <a:t> </a:t>
            </a:r>
            <a:r>
              <a:rPr lang="es-ES" sz="1600" dirty="0">
                <a:solidFill>
                  <a:srgbClr val="808080"/>
                </a:solidFill>
              </a:rPr>
              <a:t>UCO e-mail)</a:t>
            </a:r>
          </a:p>
          <a:p>
            <a:pPr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808080"/>
                </a:solidFill>
              </a:rPr>
              <a:t>Catálogo de la biblioteca / Library catalogue: </a:t>
            </a:r>
            <a:r>
              <a:rPr lang="es-ES" sz="1600" u="sng" dirty="0">
                <a:solidFill>
                  <a:srgbClr val="0563C1"/>
                </a:solidFill>
                <a:hlinkClick r:id="rId6"/>
              </a:rPr>
              <a:t>http://medina.uco.es/</a:t>
            </a:r>
            <a:endParaRPr lang="es-ES" sz="1600" dirty="0">
              <a:solidFill>
                <a:srgbClr val="808080"/>
              </a:solidFill>
            </a:endParaRPr>
          </a:p>
          <a:p>
            <a:pPr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808080"/>
                </a:solidFill>
              </a:rPr>
              <a:t>Horarios y aulas / </a:t>
            </a:r>
            <a:r>
              <a:rPr lang="es-ES" sz="1600" dirty="0" err="1">
                <a:solidFill>
                  <a:srgbClr val="808080"/>
                </a:solidFill>
              </a:rPr>
              <a:t>Timetables</a:t>
            </a:r>
            <a:r>
              <a:rPr lang="es-ES" sz="1600" dirty="0">
                <a:solidFill>
                  <a:srgbClr val="808080"/>
                </a:solidFill>
              </a:rPr>
              <a:t> and </a:t>
            </a:r>
            <a:r>
              <a:rPr lang="es-ES" sz="1600" dirty="0" err="1">
                <a:solidFill>
                  <a:srgbClr val="808080"/>
                </a:solidFill>
              </a:rPr>
              <a:t>classrooms</a:t>
            </a:r>
            <a:r>
              <a:rPr lang="es-ES" sz="1600" dirty="0">
                <a:solidFill>
                  <a:srgbClr val="808080"/>
                </a:solidFill>
              </a:rPr>
              <a:t>:</a:t>
            </a:r>
          </a:p>
          <a:p>
            <a:pPr marL="1028700" lvl="1" indent="-342900"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808080"/>
                </a:solidFill>
              </a:rPr>
              <a:t>Grado en … </a:t>
            </a:r>
            <a:r>
              <a:rPr lang="es-ES" sz="2000" dirty="0">
                <a:solidFill>
                  <a:srgbClr val="808080"/>
                </a:solidFill>
                <a:latin typeface="Wingdings" pitchFamily="2" charset="2"/>
                <a:sym typeface="Wingdings" pitchFamily="2" charset="2"/>
              </a:rPr>
              <a:t> </a:t>
            </a:r>
            <a:r>
              <a:rPr lang="es-ES" sz="2000" dirty="0">
                <a:solidFill>
                  <a:srgbClr val="808080"/>
                </a:solidFill>
              </a:rPr>
              <a:t>Horarios, aulas y exámenes </a:t>
            </a:r>
            <a:r>
              <a:rPr lang="es-ES" sz="2000" dirty="0">
                <a:solidFill>
                  <a:srgbClr val="808080"/>
                </a:solidFill>
                <a:latin typeface="Wingdings" pitchFamily="2" charset="2"/>
                <a:sym typeface="Wingdings" pitchFamily="2" charset="2"/>
              </a:rPr>
              <a:t> </a:t>
            </a:r>
            <a:r>
              <a:rPr lang="es-ES" sz="2000" dirty="0">
                <a:solidFill>
                  <a:srgbClr val="808080"/>
                </a:solidFill>
              </a:rPr>
              <a:t>Horarios</a:t>
            </a:r>
          </a:p>
          <a:p>
            <a:pPr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808080"/>
                </a:solidFill>
              </a:rPr>
              <a:t>Novedades / News and </a:t>
            </a:r>
            <a:r>
              <a:rPr lang="es-ES" sz="1600" dirty="0" err="1">
                <a:solidFill>
                  <a:srgbClr val="808080"/>
                </a:solidFill>
              </a:rPr>
              <a:t>Events</a:t>
            </a:r>
            <a:r>
              <a:rPr lang="es-ES" sz="1600" dirty="0">
                <a:solidFill>
                  <a:srgbClr val="808080"/>
                </a:solidFill>
              </a:rPr>
              <a:t>: </a:t>
            </a:r>
            <a:r>
              <a:rPr lang="es-ES" sz="1600" u="sng" dirty="0">
                <a:solidFill>
                  <a:srgbClr val="0563C1"/>
                </a:solidFill>
                <a:hlinkClick r:id="rId7"/>
              </a:rPr>
              <a:t>http://www.uco.es/organiza/centros/filosofia/boletines/</a:t>
            </a:r>
            <a:endParaRPr lang="es-ES" sz="16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Internships</a:t>
            </a:r>
            <a:endParaRPr lang="es-E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650538" cy="4670425"/>
          </a:xfrm>
        </p:spPr>
        <p:txBody>
          <a:bodyPr/>
          <a:lstStyle/>
          <a:p>
            <a:pPr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808080"/>
                </a:solidFill>
              </a:rPr>
              <a:t>1) Durante la estancia. Alumno UCO</a:t>
            </a:r>
          </a:p>
          <a:p>
            <a:pPr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808080"/>
                </a:solidFill>
              </a:rPr>
              <a:t>150 horas (6 ECTS </a:t>
            </a:r>
            <a:r>
              <a:rPr lang="es-ES" sz="2400" dirty="0" err="1">
                <a:solidFill>
                  <a:srgbClr val="808080"/>
                </a:solidFill>
              </a:rPr>
              <a:t>credits</a:t>
            </a:r>
            <a:r>
              <a:rPr lang="es-ES" sz="2400" dirty="0">
                <a:solidFill>
                  <a:srgbClr val="808080"/>
                </a:solidFill>
              </a:rPr>
              <a:t>)</a:t>
            </a:r>
          </a:p>
          <a:p>
            <a:pPr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s-ES" sz="2400" dirty="0">
              <a:solidFill>
                <a:srgbClr val="808080"/>
              </a:solidFill>
            </a:endParaRPr>
          </a:p>
          <a:p>
            <a:pPr marL="0" indent="0">
              <a:lnSpc>
                <a:spcPct val="135000"/>
              </a:lnSpc>
              <a:spcBef>
                <a:spcPts val="1200"/>
              </a:spcBef>
              <a:buNone/>
            </a:pPr>
            <a:endParaRPr lang="es-ES" sz="2400" dirty="0">
              <a:solidFill>
                <a:srgbClr val="808080"/>
              </a:solidFill>
            </a:endParaRPr>
          </a:p>
          <a:p>
            <a:pPr marL="0" indent="0">
              <a:lnSpc>
                <a:spcPct val="135000"/>
              </a:lnSpc>
              <a:spcBef>
                <a:spcPts val="1200"/>
              </a:spcBef>
              <a:buNone/>
            </a:pPr>
            <a:endParaRPr lang="es-ES" sz="2400" dirty="0">
              <a:solidFill>
                <a:srgbClr val="808080"/>
              </a:solidFill>
            </a:endParaRPr>
          </a:p>
          <a:p>
            <a:pPr>
              <a:lnSpc>
                <a:spcPct val="13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808080"/>
                </a:solidFill>
              </a:rPr>
              <a:t>2) Tras vuestra estancia. Erasmus </a:t>
            </a:r>
            <a:r>
              <a:rPr lang="es-ES" sz="2400" dirty="0" err="1">
                <a:solidFill>
                  <a:srgbClr val="808080"/>
                </a:solidFill>
              </a:rPr>
              <a:t>Internship</a:t>
            </a:r>
            <a:r>
              <a:rPr lang="es-ES" sz="2400" dirty="0">
                <a:solidFill>
                  <a:srgbClr val="80808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Tarjeta de estudiante y cuenta UCO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8786192" cy="5032375"/>
          </a:xfrm>
        </p:spPr>
        <p:txBody>
          <a:bodyPr/>
          <a:lstStyle/>
          <a:p>
            <a:pPr marL="357188" indent="-357188">
              <a:lnSpc>
                <a:spcPct val="150000"/>
              </a:lnSpc>
              <a:spcBef>
                <a:spcPts val="1200"/>
              </a:spcBef>
              <a:buNone/>
            </a:pPr>
            <a:r>
              <a:rPr lang="es-ES" sz="2000" b="1" dirty="0">
                <a:solidFill>
                  <a:srgbClr val="808080"/>
                </a:solidFill>
              </a:rPr>
              <a:t>Tras la matrícula y el pago en el Banco de Santander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808080"/>
                </a:solidFill>
              </a:rPr>
              <a:t>Petición libros Biblioteca / Library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808080"/>
                </a:solidFill>
              </a:rPr>
              <a:t>Descuentos en tiendas, eventos culturales, museos… / </a:t>
            </a:r>
            <a:r>
              <a:rPr lang="es-ES" sz="2000" dirty="0" err="1">
                <a:solidFill>
                  <a:srgbClr val="808080"/>
                </a:solidFill>
              </a:rPr>
              <a:t>Discounts</a:t>
            </a:r>
            <a:endParaRPr lang="es-ES" sz="2000" dirty="0">
              <a:solidFill>
                <a:srgbClr val="80808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808080"/>
                </a:solidFill>
              </a:rPr>
              <a:t>Transporte (</a:t>
            </a:r>
            <a:r>
              <a:rPr lang="es-ES" sz="2000" dirty="0" err="1">
                <a:solidFill>
                  <a:srgbClr val="808080"/>
                </a:solidFill>
              </a:rPr>
              <a:t>train</a:t>
            </a:r>
            <a:r>
              <a:rPr lang="es-ES" sz="2000" dirty="0">
                <a:solidFill>
                  <a:srgbClr val="808080"/>
                </a:solidFill>
              </a:rPr>
              <a:t>, bus, </a:t>
            </a:r>
            <a:r>
              <a:rPr lang="es-ES" sz="2000" dirty="0" err="1">
                <a:solidFill>
                  <a:srgbClr val="808080"/>
                </a:solidFill>
              </a:rPr>
              <a:t>etc</a:t>
            </a:r>
            <a:r>
              <a:rPr lang="es-ES" sz="2000" dirty="0">
                <a:solidFill>
                  <a:srgbClr val="808080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s-ES" sz="2000" b="1" dirty="0">
                <a:solidFill>
                  <a:srgbClr val="808080"/>
                </a:solidFill>
              </a:rPr>
              <a:t>Donde </a:t>
            </a:r>
            <a:r>
              <a:rPr lang="es-ES" sz="2000" b="1" dirty="0" err="1">
                <a:solidFill>
                  <a:srgbClr val="808080"/>
                </a:solidFill>
              </a:rPr>
              <a:t>conserguirla</a:t>
            </a:r>
            <a:endParaRPr lang="es-ES" sz="2000" b="1" dirty="0">
              <a:solidFill>
                <a:srgbClr val="80808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" sz="2000" b="1" dirty="0">
                <a:solidFill>
                  <a:srgbClr val="808080"/>
                </a:solidFill>
              </a:rPr>
              <a:t>17-21 septiembre en la puerta Secretaría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s-ES" sz="2000" b="1" dirty="0">
                <a:solidFill>
                  <a:srgbClr val="808080"/>
                </a:solidFill>
              </a:rPr>
              <a:t>A partir del 21 en Campus Rabanales (Aulario)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s-ES" sz="2000" b="1" dirty="0">
              <a:solidFill>
                <a:srgbClr val="80808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s-ES" sz="16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 dirty="0"/>
              <a:t>Alquiler Bicicletas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8786192" cy="50323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endParaRPr lang="es-ES" sz="2000" b="1" dirty="0">
              <a:solidFill>
                <a:srgbClr val="80808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s-ES" sz="1600" dirty="0">
              <a:solidFill>
                <a:srgbClr val="80808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49C0320-541E-45BB-8900-E1E5E309BCFF}"/>
              </a:ext>
            </a:extLst>
          </p:cNvPr>
          <p:cNvSpPr/>
          <p:nvPr/>
        </p:nvSpPr>
        <p:spPr>
          <a:xfrm>
            <a:off x="838200" y="2132855"/>
            <a:ext cx="5473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Roboto"/>
                <a:hlinkClick r:id="rId2"/>
              </a:rPr>
              <a:t>www.uco.es/ciclocampus</a:t>
            </a:r>
            <a:endParaRPr lang="es-ES" sz="2400" dirty="0"/>
          </a:p>
        </p:txBody>
      </p:sp>
      <p:pic>
        <p:nvPicPr>
          <p:cNvPr id="1026" name="Picture 2" descr="http://www.uco.es/servicios/dgppa/images/sepa/ciclocampus2.jpg">
            <a:extLst>
              <a:ext uri="{FF2B5EF4-FFF2-40B4-BE49-F238E27FC236}">
                <a16:creationId xmlns:a16="http://schemas.microsoft.com/office/drawing/2014/main" id="{88FC8E8E-D007-4C35-9AA1-2191B078C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4" y="3211057"/>
            <a:ext cx="10344472" cy="22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865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 dirty="0"/>
              <a:t>Deportes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8786192" cy="50323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endParaRPr lang="es-ES" sz="2000" b="1" dirty="0">
              <a:solidFill>
                <a:srgbClr val="80808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s-ES" sz="1600" dirty="0">
              <a:solidFill>
                <a:srgbClr val="80808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49C0320-541E-45BB-8900-E1E5E309BCFF}"/>
              </a:ext>
            </a:extLst>
          </p:cNvPr>
          <p:cNvSpPr/>
          <p:nvPr/>
        </p:nvSpPr>
        <p:spPr>
          <a:xfrm>
            <a:off x="838200" y="2132855"/>
            <a:ext cx="6913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Roboto"/>
                <a:hlinkClick r:id="rId2"/>
              </a:rPr>
              <a:t>http://www.uco.es/empresa/ucodeporte</a:t>
            </a:r>
            <a:endParaRPr lang="es-ES" sz="2400" dirty="0">
              <a:latin typeface="Roboto"/>
            </a:endParaRPr>
          </a:p>
          <a:p>
            <a:endParaRPr lang="es-ES" sz="2400" dirty="0"/>
          </a:p>
        </p:txBody>
      </p:sp>
      <p:pic>
        <p:nvPicPr>
          <p:cNvPr id="2050" name="Picture 2" descr="Ucodeporte">
            <a:extLst>
              <a:ext uri="{FF2B5EF4-FFF2-40B4-BE49-F238E27FC236}">
                <a16:creationId xmlns:a16="http://schemas.microsoft.com/office/drawing/2014/main" id="{AAC6F5C5-3387-458C-AF05-8CDE5174D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068960"/>
            <a:ext cx="4840932" cy="162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agua, deporte, interior, persona&#10;&#10;Descripción generada con confianza muy alta">
            <a:extLst>
              <a:ext uri="{FF2B5EF4-FFF2-40B4-BE49-F238E27FC236}">
                <a16:creationId xmlns:a16="http://schemas.microsoft.com/office/drawing/2014/main" id="{B461BFA3-645B-46B1-8EE5-AE4F71153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761416"/>
            <a:ext cx="4039432" cy="42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21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 dirty="0"/>
              <a:t>Información médica /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Information</a:t>
            </a:r>
            <a:endParaRPr lang="es-E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500188"/>
            <a:ext cx="10748963" cy="5091112"/>
          </a:xfrm>
        </p:spPr>
        <p:txBody>
          <a:bodyPr/>
          <a:lstStyle/>
          <a:p>
            <a:pPr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b="1" dirty="0">
                <a:solidFill>
                  <a:srgbClr val="808080"/>
                </a:solidFill>
              </a:rPr>
              <a:t>En caso de emergencia</a:t>
            </a:r>
          </a:p>
          <a:p>
            <a:pPr marL="838200" lvl="1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 err="1">
                <a:solidFill>
                  <a:srgbClr val="808080"/>
                </a:solidFill>
              </a:rPr>
              <a:t>Aa</a:t>
            </a:r>
            <a:r>
              <a:rPr lang="es-ES" sz="1900" dirty="0">
                <a:solidFill>
                  <a:srgbClr val="808080"/>
                </a:solidFill>
              </a:rPr>
              <a:t>: Avisar a  en el móvil </a:t>
            </a:r>
            <a:r>
              <a:rPr lang="es-ES" sz="1900" dirty="0" err="1">
                <a:solidFill>
                  <a:srgbClr val="808080"/>
                </a:solidFill>
              </a:rPr>
              <a:t>Aa</a:t>
            </a:r>
            <a:r>
              <a:rPr lang="es-ES" sz="1900" dirty="0">
                <a:solidFill>
                  <a:srgbClr val="808080"/>
                </a:solidFill>
              </a:rPr>
              <a:t> </a:t>
            </a:r>
          </a:p>
          <a:p>
            <a:pPr marL="838200" lvl="1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Tarjeta de emergencia UCO    </a:t>
            </a:r>
          </a:p>
          <a:p>
            <a:pPr marL="838200" lvl="1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112 (policía, etc.)</a:t>
            </a:r>
          </a:p>
          <a:p>
            <a:pPr marL="838200" lvl="1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Hospital Cruz Roja; Hospital Reina Sofía</a:t>
            </a:r>
          </a:p>
          <a:p>
            <a:pPr marL="838200" lvl="1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Avisar a los tutores </a:t>
            </a:r>
          </a:p>
          <a:p>
            <a:pPr marL="434975" lvl="1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b="1" dirty="0">
                <a:solidFill>
                  <a:srgbClr val="808080"/>
                </a:solidFill>
              </a:rPr>
              <a:t>En caso de enfermedad leve</a:t>
            </a:r>
          </a:p>
          <a:p>
            <a:pPr marL="944563" lvl="2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 Si tienes tarjeta sanitaria europea: Centro de Salud</a:t>
            </a:r>
          </a:p>
          <a:p>
            <a:pPr marL="944563" lvl="2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 Si eres de fuera EU con seguro: Ángeles de la Noche (35 euros); Centro Médico Ciudad Jardín</a:t>
            </a:r>
          </a:p>
          <a:p>
            <a:pPr marL="944563" lvl="2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 Opción Seguro Cum Laude Grupo 1 (programa de intercambio) </a:t>
            </a:r>
          </a:p>
          <a:p>
            <a:pPr marL="601663" lvl="2" indent="0" defTabSz="849313">
              <a:lnSpc>
                <a:spcPct val="96000"/>
              </a:lnSpc>
              <a:spcBef>
                <a:spcPts val="1100"/>
              </a:spcBef>
            </a:pPr>
            <a:endParaRPr lang="es-ES" sz="1900" dirty="0">
              <a:solidFill>
                <a:srgbClr val="808080"/>
              </a:solidFill>
            </a:endParaRPr>
          </a:p>
          <a:p>
            <a:pPr marL="92075" lvl="1" indent="0" defTabSz="849313">
              <a:lnSpc>
                <a:spcPct val="96000"/>
              </a:lnSpc>
              <a:spcBef>
                <a:spcPts val="1100"/>
              </a:spcBef>
              <a:buNone/>
            </a:pPr>
            <a:endParaRPr lang="es-ES" sz="19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Alojamiento / Accommodation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6613" y="1825625"/>
            <a:ext cx="11164887" cy="4351338"/>
          </a:xfrm>
        </p:spPr>
        <p:txBody>
          <a:bodyPr/>
          <a:lstStyle/>
          <a:p>
            <a:pPr marL="0" indent="0">
              <a:lnSpc>
                <a:spcPct val="135000"/>
              </a:lnSpc>
              <a:spcBef>
                <a:spcPts val="1200"/>
              </a:spcBef>
              <a:buNone/>
            </a:pPr>
            <a:r>
              <a:rPr lang="es-ES" sz="2000" dirty="0">
                <a:solidFill>
                  <a:srgbClr val="808080"/>
                </a:solidFill>
              </a:rPr>
              <a:t>Servicio de Alojamiento: </a:t>
            </a:r>
            <a:r>
              <a:rPr lang="es-ES" sz="2000" u="sng" dirty="0">
                <a:solidFill>
                  <a:srgbClr val="0563C1"/>
                </a:solidFill>
                <a:hlinkClick r:id="rId2"/>
              </a:rPr>
              <a:t>http://www.uco.es/servicios/alojamiento/</a:t>
            </a:r>
            <a:endParaRPr lang="es-ES" sz="2000" dirty="0">
              <a:solidFill>
                <a:srgbClr val="808080"/>
              </a:solidFill>
            </a:endParaRPr>
          </a:p>
          <a:p>
            <a:pPr marL="0" indent="0">
              <a:lnSpc>
                <a:spcPct val="135000"/>
              </a:lnSpc>
              <a:spcBef>
                <a:spcPts val="1200"/>
              </a:spcBef>
              <a:buNone/>
            </a:pPr>
            <a:r>
              <a:rPr lang="es-ES" sz="2000" dirty="0">
                <a:solidFill>
                  <a:srgbClr val="808080"/>
                </a:solidFill>
              </a:rPr>
              <a:t>Colegio Mayor Universitario – La Asunción.</a:t>
            </a:r>
          </a:p>
          <a:p>
            <a:pPr marL="0" indent="0">
              <a:lnSpc>
                <a:spcPct val="135000"/>
              </a:lnSpc>
              <a:spcBef>
                <a:spcPts val="1200"/>
              </a:spcBef>
              <a:buNone/>
            </a:pPr>
            <a:r>
              <a:rPr lang="es-ES" sz="2000" dirty="0" err="1">
                <a:solidFill>
                  <a:srgbClr val="808080"/>
                </a:solidFill>
              </a:rPr>
              <a:t>If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you</a:t>
            </a:r>
            <a:r>
              <a:rPr lang="es-ES" sz="2000" dirty="0">
                <a:solidFill>
                  <a:srgbClr val="808080"/>
                </a:solidFill>
              </a:rPr>
              <a:t> are </a:t>
            </a:r>
            <a:r>
              <a:rPr lang="es-ES" sz="2000" dirty="0" err="1">
                <a:solidFill>
                  <a:srgbClr val="808080"/>
                </a:solidFill>
              </a:rPr>
              <a:t>looking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for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accommodation</a:t>
            </a:r>
            <a:r>
              <a:rPr lang="es-ES" sz="2000" dirty="0">
                <a:solidFill>
                  <a:srgbClr val="808080"/>
                </a:solidFill>
              </a:rPr>
              <a:t>, </a:t>
            </a:r>
            <a:r>
              <a:rPr lang="es-ES" sz="2000" dirty="0" err="1">
                <a:solidFill>
                  <a:srgbClr val="808080"/>
                </a:solidFill>
              </a:rPr>
              <a:t>you</a:t>
            </a:r>
            <a:r>
              <a:rPr lang="es-ES" sz="2000" dirty="0">
                <a:solidFill>
                  <a:srgbClr val="808080"/>
                </a:solidFill>
              </a:rPr>
              <a:t> can </a:t>
            </a:r>
            <a:r>
              <a:rPr lang="es-ES" sz="2000" dirty="0" err="1">
                <a:solidFill>
                  <a:srgbClr val="808080"/>
                </a:solidFill>
              </a:rPr>
              <a:t>contact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your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assigned</a:t>
            </a:r>
            <a:r>
              <a:rPr lang="es-ES" sz="2000" dirty="0">
                <a:solidFill>
                  <a:srgbClr val="808080"/>
                </a:solidFill>
              </a:rPr>
              <a:t> Erasmus tutor:</a:t>
            </a:r>
          </a:p>
          <a:p>
            <a:pPr marL="0" indent="0">
              <a:lnSpc>
                <a:spcPct val="135000"/>
              </a:lnSpc>
              <a:spcBef>
                <a:spcPts val="1200"/>
              </a:spcBef>
              <a:buSzTx/>
              <a:buFontTx/>
              <a:buNone/>
            </a:pPr>
            <a:r>
              <a:rPr lang="es-ES" sz="2000" u="sng" dirty="0">
                <a:solidFill>
                  <a:srgbClr val="0563C1"/>
                </a:solidFill>
                <a:hlinkClick r:id="rId3"/>
              </a:rPr>
              <a:t>internacional_ffl@uco.es</a:t>
            </a:r>
            <a:endParaRPr lang="es-ES" sz="2000" dirty="0">
              <a:solidFill>
                <a:srgbClr val="808080"/>
              </a:solidFill>
            </a:endParaRPr>
          </a:p>
          <a:p>
            <a:pPr marL="0" indent="0">
              <a:lnSpc>
                <a:spcPct val="135000"/>
              </a:lnSpc>
              <a:spcBef>
                <a:spcPts val="1200"/>
              </a:spcBef>
              <a:buSzTx/>
              <a:buFontTx/>
              <a:buNone/>
            </a:pPr>
            <a:r>
              <a:rPr lang="es-ES" sz="2000" dirty="0" err="1">
                <a:solidFill>
                  <a:srgbClr val="808080"/>
                </a:solidFill>
              </a:rPr>
              <a:t>If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you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want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to</a:t>
            </a:r>
            <a:r>
              <a:rPr lang="es-ES" sz="2000" dirty="0">
                <a:solidFill>
                  <a:srgbClr val="808080"/>
                </a:solidFill>
              </a:rPr>
              <a:t> look </a:t>
            </a:r>
            <a:r>
              <a:rPr lang="es-ES" sz="2000" dirty="0" err="1">
                <a:solidFill>
                  <a:srgbClr val="808080"/>
                </a:solidFill>
              </a:rPr>
              <a:t>for</a:t>
            </a:r>
            <a:r>
              <a:rPr lang="es-ES" sz="2000" dirty="0">
                <a:solidFill>
                  <a:srgbClr val="808080"/>
                </a:solidFill>
              </a:rPr>
              <a:t> a flat </a:t>
            </a:r>
            <a:r>
              <a:rPr lang="es-ES" sz="2000" dirty="0" err="1">
                <a:solidFill>
                  <a:srgbClr val="808080"/>
                </a:solidFill>
              </a:rPr>
              <a:t>on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your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own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to</a:t>
            </a:r>
            <a:r>
              <a:rPr lang="es-ES" sz="2000" dirty="0">
                <a:solidFill>
                  <a:srgbClr val="808080"/>
                </a:solidFill>
              </a:rPr>
              <a:t> share </a:t>
            </a:r>
            <a:r>
              <a:rPr lang="es-ES" sz="2000" dirty="0" err="1">
                <a:solidFill>
                  <a:srgbClr val="808080"/>
                </a:solidFill>
              </a:rPr>
              <a:t>with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other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students</a:t>
            </a:r>
            <a:r>
              <a:rPr lang="es-ES" sz="2000" dirty="0">
                <a:solidFill>
                  <a:srgbClr val="808080"/>
                </a:solidFill>
              </a:rPr>
              <a:t>, </a:t>
            </a:r>
            <a:r>
              <a:rPr lang="es-ES" sz="2000" dirty="0" err="1">
                <a:solidFill>
                  <a:srgbClr val="808080"/>
                </a:solidFill>
              </a:rPr>
              <a:t>check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our</a:t>
            </a:r>
            <a:r>
              <a:rPr lang="es-ES" sz="2000" dirty="0">
                <a:solidFill>
                  <a:srgbClr val="808080"/>
                </a:solidFill>
              </a:rPr>
              <a:t> flat </a:t>
            </a:r>
            <a:r>
              <a:rPr lang="es-ES" sz="2000" dirty="0" err="1">
                <a:solidFill>
                  <a:srgbClr val="808080"/>
                </a:solidFill>
              </a:rPr>
              <a:t>rental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database</a:t>
            </a:r>
            <a:r>
              <a:rPr lang="es-ES" sz="2000" dirty="0">
                <a:solidFill>
                  <a:srgbClr val="808080"/>
                </a:solidFill>
              </a:rPr>
              <a:t>: </a:t>
            </a:r>
          </a:p>
          <a:p>
            <a:pPr marL="0" indent="0">
              <a:lnSpc>
                <a:spcPct val="135000"/>
              </a:lnSpc>
              <a:spcBef>
                <a:spcPts val="1200"/>
              </a:spcBef>
              <a:buSzTx/>
              <a:buFontTx/>
              <a:buNone/>
            </a:pPr>
            <a:r>
              <a:rPr lang="es-ES" sz="2000" dirty="0">
                <a:solidFill>
                  <a:srgbClr val="808080"/>
                </a:solidFill>
                <a:hlinkClick r:id="rId4"/>
              </a:rPr>
              <a:t>http://bit.ly/2ciDNLf</a:t>
            </a:r>
            <a:endParaRPr lang="es-ES" sz="2000" dirty="0">
              <a:solidFill>
                <a:srgbClr val="808080"/>
              </a:solidFill>
            </a:endParaRPr>
          </a:p>
          <a:p>
            <a:pPr marL="0" indent="0">
              <a:lnSpc>
                <a:spcPct val="135000"/>
              </a:lnSpc>
              <a:spcBef>
                <a:spcPts val="1200"/>
              </a:spcBef>
              <a:buSzTx/>
              <a:buFontTx/>
              <a:buNone/>
            </a:pPr>
            <a:endParaRPr lang="es-ES" sz="20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Vivir en Córdoba / Living in Córdoba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3" y="1558925"/>
            <a:ext cx="10936287" cy="50673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808080"/>
                </a:solidFill>
              </a:rPr>
              <a:t>Deporte en la UCO (</a:t>
            </a:r>
            <a:r>
              <a:rPr lang="es-ES" sz="1400" dirty="0" err="1">
                <a:solidFill>
                  <a:srgbClr val="808080"/>
                </a:solidFill>
              </a:rPr>
              <a:t>facilities</a:t>
            </a:r>
            <a:r>
              <a:rPr lang="es-ES" sz="1400" dirty="0">
                <a:solidFill>
                  <a:srgbClr val="808080"/>
                </a:solidFill>
              </a:rPr>
              <a:t>, </a:t>
            </a:r>
            <a:r>
              <a:rPr lang="es-ES" sz="1400" dirty="0" err="1">
                <a:solidFill>
                  <a:srgbClr val="808080"/>
                </a:solidFill>
              </a:rPr>
              <a:t>activities</a:t>
            </a:r>
            <a:r>
              <a:rPr lang="es-ES" sz="1400" dirty="0">
                <a:solidFill>
                  <a:srgbClr val="808080"/>
                </a:solidFill>
              </a:rPr>
              <a:t>, </a:t>
            </a:r>
            <a:r>
              <a:rPr lang="es-ES" sz="1400" dirty="0" err="1">
                <a:solidFill>
                  <a:srgbClr val="808080"/>
                </a:solidFill>
              </a:rPr>
              <a:t>events</a:t>
            </a:r>
            <a:r>
              <a:rPr lang="es-ES" sz="1400" dirty="0">
                <a:solidFill>
                  <a:srgbClr val="808080"/>
                </a:solidFill>
              </a:rPr>
              <a:t>): </a:t>
            </a:r>
            <a:r>
              <a:rPr lang="es-ES" sz="1400" u="sng" dirty="0">
                <a:solidFill>
                  <a:srgbClr val="0563C1"/>
                </a:solidFill>
                <a:hlinkClick r:id="rId2"/>
              </a:rPr>
              <a:t>http://www.uco.es/deporteuniversitario/</a:t>
            </a:r>
            <a:endParaRPr lang="es-ES" sz="1400" dirty="0">
              <a:solidFill>
                <a:srgbClr val="80808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808080"/>
                </a:solidFill>
              </a:rPr>
              <a:t>Cultura en la UCO: </a:t>
            </a:r>
            <a:r>
              <a:rPr lang="es-ES" sz="1400" u="sng" dirty="0">
                <a:solidFill>
                  <a:srgbClr val="0563C1"/>
                </a:solidFill>
                <a:hlinkClick r:id="rId3"/>
              </a:rPr>
              <a:t>http://www.uco.es/cultura/</a:t>
            </a:r>
            <a:endParaRPr lang="es-ES" sz="1400" dirty="0">
              <a:solidFill>
                <a:srgbClr val="80808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808080"/>
                </a:solidFill>
              </a:rPr>
              <a:t>Voluntariado / </a:t>
            </a:r>
            <a:r>
              <a:rPr lang="es-ES" sz="1400" dirty="0" err="1">
                <a:solidFill>
                  <a:srgbClr val="808080"/>
                </a:solidFill>
              </a:rPr>
              <a:t>Volunteering</a:t>
            </a:r>
            <a:r>
              <a:rPr lang="es-ES" sz="1400" dirty="0">
                <a:solidFill>
                  <a:srgbClr val="808080"/>
                </a:solidFill>
              </a:rPr>
              <a:t> : </a:t>
            </a:r>
            <a:r>
              <a:rPr lang="es-ES" sz="1400" u="sng" dirty="0">
                <a:solidFill>
                  <a:srgbClr val="0563C1"/>
                </a:solidFill>
                <a:hlinkClick r:id="rId4"/>
              </a:rPr>
              <a:t>http://www.uco.es/internacional/cooperacion/unidad-voluntariado/</a:t>
            </a:r>
            <a:endParaRPr lang="es-ES" sz="1400" dirty="0">
              <a:solidFill>
                <a:srgbClr val="80808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808080"/>
                </a:solidFill>
              </a:rPr>
              <a:t>Filmoteca / Film </a:t>
            </a:r>
            <a:r>
              <a:rPr lang="es-ES" sz="1400" dirty="0" err="1">
                <a:solidFill>
                  <a:srgbClr val="808080"/>
                </a:solidFill>
              </a:rPr>
              <a:t>Institute</a:t>
            </a:r>
            <a:r>
              <a:rPr lang="es-ES" sz="1400" dirty="0">
                <a:solidFill>
                  <a:srgbClr val="808080"/>
                </a:solidFill>
              </a:rPr>
              <a:t>: </a:t>
            </a:r>
            <a:r>
              <a:rPr lang="es-ES" sz="1400" u="sng" dirty="0">
                <a:solidFill>
                  <a:srgbClr val="0563C1"/>
                </a:solidFill>
                <a:hlinkClick r:id="rId5"/>
              </a:rPr>
              <a:t>http://www.filmotecadeandalucia.com/</a:t>
            </a:r>
            <a:r>
              <a:rPr lang="es-ES" sz="1400" dirty="0">
                <a:solidFill>
                  <a:srgbClr val="808080"/>
                </a:solidFill>
              </a:rPr>
              <a:t> (</a:t>
            </a:r>
            <a:r>
              <a:rPr lang="es-ES" sz="1400" dirty="0" err="1">
                <a:solidFill>
                  <a:srgbClr val="808080"/>
                </a:solidFill>
              </a:rPr>
              <a:t>Choose</a:t>
            </a:r>
            <a:r>
              <a:rPr lang="es-ES" sz="1400" dirty="0">
                <a:solidFill>
                  <a:srgbClr val="808080"/>
                </a:solidFill>
              </a:rPr>
              <a:t> </a:t>
            </a:r>
            <a:r>
              <a:rPr lang="es-ES" sz="1400" dirty="0" err="1">
                <a:solidFill>
                  <a:srgbClr val="808080"/>
                </a:solidFill>
              </a:rPr>
              <a:t>Cordoba</a:t>
            </a:r>
            <a:r>
              <a:rPr lang="es-ES" sz="1400" dirty="0">
                <a:solidFill>
                  <a:srgbClr val="808080"/>
                </a:solidFill>
              </a:rPr>
              <a:t> </a:t>
            </a:r>
            <a:r>
              <a:rPr lang="es-ES" sz="1400" dirty="0" err="1">
                <a:solidFill>
                  <a:srgbClr val="808080"/>
                </a:solidFill>
              </a:rPr>
              <a:t>on</a:t>
            </a:r>
            <a:r>
              <a:rPr lang="es-ES" sz="1400" dirty="0">
                <a:solidFill>
                  <a:srgbClr val="808080"/>
                </a:solidFill>
              </a:rPr>
              <a:t> </a:t>
            </a:r>
            <a:r>
              <a:rPr lang="es-ES" sz="1400" dirty="0" err="1">
                <a:solidFill>
                  <a:srgbClr val="808080"/>
                </a:solidFill>
              </a:rPr>
              <a:t>the</a:t>
            </a:r>
            <a:r>
              <a:rPr lang="es-ES" sz="1400" dirty="0">
                <a:solidFill>
                  <a:srgbClr val="808080"/>
                </a:solidFill>
              </a:rPr>
              <a:t> </a:t>
            </a:r>
            <a:r>
              <a:rPr lang="es-ES" sz="1400" dirty="0" err="1">
                <a:solidFill>
                  <a:srgbClr val="808080"/>
                </a:solidFill>
              </a:rPr>
              <a:t>menu</a:t>
            </a:r>
            <a:r>
              <a:rPr lang="es-ES" sz="1400" dirty="0">
                <a:solidFill>
                  <a:srgbClr val="808080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400" dirty="0" err="1">
                <a:solidFill>
                  <a:srgbClr val="808080"/>
                </a:solidFill>
              </a:rPr>
              <a:t>Theatre</a:t>
            </a:r>
            <a:r>
              <a:rPr lang="es-ES" sz="1400" dirty="0">
                <a:solidFill>
                  <a:srgbClr val="808080"/>
                </a:solidFill>
              </a:rPr>
              <a:t>: Gran Teatro: </a:t>
            </a:r>
            <a:r>
              <a:rPr lang="es-ES" sz="1400" u="sng" dirty="0">
                <a:solidFill>
                  <a:srgbClr val="0563C1"/>
                </a:solidFill>
                <a:hlinkClick r:id="rId6"/>
              </a:rPr>
              <a:t>http://www.teatrocordoba.org/</a:t>
            </a:r>
            <a:endParaRPr lang="es-ES" sz="1400" dirty="0">
              <a:solidFill>
                <a:srgbClr val="80808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400" dirty="0" err="1">
                <a:solidFill>
                  <a:srgbClr val="808080"/>
                </a:solidFill>
              </a:rPr>
              <a:t>Upcoming</a:t>
            </a:r>
            <a:r>
              <a:rPr lang="es-ES" sz="1400" dirty="0">
                <a:solidFill>
                  <a:srgbClr val="808080"/>
                </a:solidFill>
              </a:rPr>
              <a:t> cultural </a:t>
            </a:r>
            <a:r>
              <a:rPr lang="es-ES" sz="1400" dirty="0" err="1">
                <a:solidFill>
                  <a:srgbClr val="808080"/>
                </a:solidFill>
              </a:rPr>
              <a:t>events</a:t>
            </a:r>
            <a:r>
              <a:rPr lang="es-ES" sz="1400" dirty="0">
                <a:solidFill>
                  <a:srgbClr val="808080"/>
                </a:solidFill>
              </a:rPr>
              <a:t>: </a:t>
            </a:r>
          </a:p>
          <a:p>
            <a:pPr marL="97155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808080"/>
                </a:solidFill>
              </a:rPr>
              <a:t>Diálogos con la cultura (Facultad): </a:t>
            </a:r>
            <a:r>
              <a:rPr lang="es-ES" sz="1200" u="sng" dirty="0">
                <a:solidFill>
                  <a:srgbClr val="0563C1"/>
                </a:solidFill>
                <a:hlinkClick r:id="rId7"/>
              </a:rPr>
              <a:t>http://www.uco.es/organiza/centros/filosofia/principal/dialogos-cultura/index.html</a:t>
            </a:r>
            <a:endParaRPr lang="es-ES" sz="1200" dirty="0">
              <a:solidFill>
                <a:srgbClr val="808080"/>
              </a:solidFill>
            </a:endParaRPr>
          </a:p>
          <a:p>
            <a:pPr marL="97155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200" dirty="0" err="1">
                <a:solidFill>
                  <a:srgbClr val="808080"/>
                </a:solidFill>
              </a:rPr>
              <a:t>Cosmopoética</a:t>
            </a:r>
            <a:r>
              <a:rPr lang="es-ES" sz="1200" dirty="0">
                <a:solidFill>
                  <a:srgbClr val="808080"/>
                </a:solidFill>
              </a:rPr>
              <a:t>. Poetas del Mundo en Córdoba: </a:t>
            </a:r>
            <a:r>
              <a:rPr lang="es-ES" sz="1200" u="sng" dirty="0">
                <a:solidFill>
                  <a:srgbClr val="0563C1"/>
                </a:solidFill>
                <a:hlinkClick r:id="rId8"/>
              </a:rPr>
              <a:t>http://www.cosmopoetica.es</a:t>
            </a:r>
            <a:endParaRPr lang="es-ES" sz="1200" dirty="0">
              <a:solidFill>
                <a:srgbClr val="808080"/>
              </a:solidFill>
            </a:endParaRPr>
          </a:p>
          <a:p>
            <a:pPr marL="97155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808080"/>
                </a:solidFill>
              </a:rPr>
              <a:t>Otoño Sefardí en Córdoba. Jornada europea de la cultura judía: </a:t>
            </a:r>
            <a:r>
              <a:rPr lang="es-ES" sz="1200" u="sng" dirty="0">
                <a:solidFill>
                  <a:srgbClr val="0563C1"/>
                </a:solidFill>
                <a:hlinkClick r:id="rId9"/>
              </a:rPr>
              <a:t>http://sefarad.cordoba.es/es/contenido/4326/otono-sefardi-en-cordoba-2015</a:t>
            </a:r>
            <a:endParaRPr lang="es-ES" sz="1200" dirty="0">
              <a:solidFill>
                <a:srgbClr val="808080"/>
              </a:solidFill>
            </a:endParaRPr>
          </a:p>
          <a:p>
            <a:pPr marL="971550" lvl="1" indent="-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808080"/>
                </a:solidFill>
              </a:rPr>
              <a:t>Rutas culturales por Córdoba: </a:t>
            </a:r>
            <a:r>
              <a:rPr lang="es-ES" sz="1200" u="sng" dirty="0">
                <a:solidFill>
                  <a:srgbClr val="0563C1"/>
                </a:solidFill>
                <a:hlinkClick r:id="rId10"/>
              </a:rPr>
              <a:t>http://www.cordobalegendaria.com/</a:t>
            </a:r>
            <a:endParaRPr lang="es-ES" sz="1200" dirty="0">
              <a:solidFill>
                <a:srgbClr val="80808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808080"/>
                </a:solidFill>
              </a:rPr>
              <a:t>Información turística / </a:t>
            </a:r>
            <a:r>
              <a:rPr lang="es-ES" sz="1400" dirty="0" err="1">
                <a:solidFill>
                  <a:srgbClr val="808080"/>
                </a:solidFill>
              </a:rPr>
              <a:t>Touristic</a:t>
            </a:r>
            <a:r>
              <a:rPr lang="es-ES" sz="1400" dirty="0">
                <a:solidFill>
                  <a:srgbClr val="808080"/>
                </a:solidFill>
              </a:rPr>
              <a:t> </a:t>
            </a:r>
            <a:r>
              <a:rPr lang="es-ES" sz="1400" dirty="0" err="1">
                <a:solidFill>
                  <a:srgbClr val="808080"/>
                </a:solidFill>
              </a:rPr>
              <a:t>information</a:t>
            </a:r>
            <a:r>
              <a:rPr lang="es-ES" sz="1400" dirty="0">
                <a:solidFill>
                  <a:srgbClr val="808080"/>
                </a:solidFill>
              </a:rPr>
              <a:t>: </a:t>
            </a:r>
            <a:r>
              <a:rPr lang="es-ES" sz="1400" u="sng" dirty="0">
                <a:solidFill>
                  <a:srgbClr val="0563C1"/>
                </a:solidFill>
                <a:hlinkClick r:id="rId11"/>
              </a:rPr>
              <a:t>http://www.turismodecordoba.org/</a:t>
            </a:r>
            <a:endParaRPr lang="es-ES" sz="14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Contacto / Comunidad Erasmus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9990138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900" dirty="0" err="1">
                <a:solidFill>
                  <a:srgbClr val="808080"/>
                </a:solidFill>
              </a:rPr>
              <a:t>Facebook</a:t>
            </a:r>
            <a:r>
              <a:rPr lang="es-ES" sz="1900" dirty="0">
                <a:solidFill>
                  <a:srgbClr val="808080"/>
                </a:solidFill>
              </a:rPr>
              <a:t>: Erasmus </a:t>
            </a:r>
            <a:r>
              <a:rPr lang="es-ES" sz="1900" dirty="0" err="1">
                <a:solidFill>
                  <a:srgbClr val="808080"/>
                </a:solidFill>
              </a:rPr>
              <a:t>Cordoba</a:t>
            </a:r>
            <a:endParaRPr lang="es-ES" sz="1900" dirty="0">
              <a:solidFill>
                <a:srgbClr val="80808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E-mail general: </a:t>
            </a:r>
            <a:r>
              <a:rPr lang="es-ES" sz="1900" u="sng" dirty="0">
                <a:solidFill>
                  <a:srgbClr val="0563C1"/>
                </a:solidFill>
                <a:hlinkClick r:id="rId2"/>
              </a:rPr>
              <a:t>internacional_ffl@uco.es</a:t>
            </a:r>
            <a:endParaRPr lang="es-ES" sz="1900" dirty="0">
              <a:solidFill>
                <a:srgbClr val="80808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E-mail urgentes: </a:t>
            </a:r>
            <a:r>
              <a:rPr lang="es-ES" sz="1900" dirty="0">
                <a:solidFill>
                  <a:srgbClr val="808080"/>
                </a:solidFill>
                <a:hlinkClick r:id="rId3"/>
              </a:rPr>
              <a:t>antonio.ruiz@uco.es</a:t>
            </a:r>
            <a:endParaRPr lang="es-ES" sz="1900" dirty="0">
              <a:solidFill>
                <a:srgbClr val="80808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Horarios de atención:</a:t>
            </a:r>
          </a:p>
          <a:p>
            <a:pPr marL="1028700" lvl="1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Oficina de Relaciones Internacionales: de Lunes a Viernes de 9 a 13h.</a:t>
            </a:r>
          </a:p>
          <a:p>
            <a:pPr marL="1028700" lvl="1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Secretaría: de Lunes a Viernes de 10 a 13:30 h.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Contact your Erasmus tutor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7900" y="1647825"/>
            <a:ext cx="8943975" cy="503237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endParaRPr lang="es-ES" dirty="0">
              <a:solidFill>
                <a:srgbClr val="808080"/>
              </a:solidFill>
              <a:hlinkClick r:id="rId2"/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endParaRPr lang="es-ES" dirty="0">
              <a:solidFill>
                <a:srgbClr val="808080"/>
              </a:solidFill>
              <a:hlinkClick r:id="rId2"/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s-ES" dirty="0">
                <a:solidFill>
                  <a:srgbClr val="808080"/>
                </a:solidFill>
                <a:hlinkClick r:id="rId2"/>
              </a:rPr>
              <a:t>tutoreserasmus@gmail.com</a:t>
            </a:r>
            <a:endParaRPr lang="es-ES" dirty="0">
              <a:solidFill>
                <a:srgbClr val="80808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endParaRPr lang="es-ES" sz="1400" dirty="0">
              <a:solidFill>
                <a:srgbClr val="80808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s-ES" sz="2200" dirty="0">
              <a:solidFill>
                <a:srgbClr val="808080"/>
              </a:solidFill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8077200" y="6397625"/>
            <a:ext cx="3276600" cy="2809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>
            <a:spAutoFit/>
          </a:bodyPr>
          <a:lstStyle/>
          <a:p>
            <a:pPr algn="r"/>
            <a:fld id="{7DD99815-42E7-4F92-961B-E9ECD14F393A}" type="slidenum">
              <a:rPr lang="es-ES" sz="1200">
                <a:solidFill>
                  <a:srgbClr val="888888"/>
                </a:solidFill>
              </a:rPr>
              <a:pPr algn="r"/>
              <a:t>19</a:t>
            </a:fld>
            <a:endParaRPr lang="es-ES"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Personal / Staff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1660525"/>
            <a:ext cx="5730875" cy="4351338"/>
          </a:xfrm>
        </p:spPr>
        <p:txBody>
          <a:bodyPr/>
          <a:lstStyle/>
          <a:p>
            <a:pPr marL="76200" indent="0">
              <a:spcBef>
                <a:spcPts val="700"/>
              </a:spcBef>
              <a:buNone/>
            </a:pPr>
            <a:r>
              <a:rPr lang="es-ES" sz="2200" dirty="0">
                <a:solidFill>
                  <a:srgbClr val="808080"/>
                </a:solidFill>
              </a:rPr>
              <a:t> Secretaría / </a:t>
            </a:r>
            <a:r>
              <a:rPr lang="es-ES" sz="2200" dirty="0" err="1">
                <a:solidFill>
                  <a:srgbClr val="808080"/>
                </a:solidFill>
              </a:rPr>
              <a:t>Administration</a:t>
            </a:r>
            <a:r>
              <a:rPr lang="es-ES" sz="2200" dirty="0">
                <a:solidFill>
                  <a:srgbClr val="808080"/>
                </a:solidFill>
              </a:rPr>
              <a:t>:</a:t>
            </a:r>
          </a:p>
          <a:p>
            <a:pPr marL="450850" indent="-374650">
              <a:spcBef>
                <a:spcPts val="700"/>
              </a:spcBef>
              <a:buFont typeface="Wingdings" pitchFamily="2" charset="2"/>
              <a:buChar char="❑"/>
            </a:pPr>
            <a:endParaRPr lang="es-ES" sz="1600" dirty="0">
              <a:solidFill>
                <a:srgbClr val="808080"/>
              </a:solidFill>
            </a:endParaRPr>
          </a:p>
          <a:p>
            <a:pPr marL="1028700" lvl="1" indent="-342900">
              <a:spcBef>
                <a:spcPts val="700"/>
              </a:spcBef>
            </a:pPr>
            <a:r>
              <a:rPr lang="es-ES" sz="2400" dirty="0">
                <a:solidFill>
                  <a:srgbClr val="808080"/>
                </a:solidFill>
              </a:rPr>
              <a:t>Juan Antonio Gómez (Administrador)</a:t>
            </a:r>
            <a:endParaRPr lang="es-ES" sz="1600" dirty="0">
              <a:solidFill>
                <a:srgbClr val="808080"/>
              </a:solidFill>
            </a:endParaRPr>
          </a:p>
          <a:p>
            <a:pPr marL="1028700" lvl="1" indent="-342900">
              <a:spcBef>
                <a:spcPts val="700"/>
              </a:spcBef>
            </a:pPr>
            <a:r>
              <a:rPr lang="es-ES" sz="2400" dirty="0">
                <a:solidFill>
                  <a:srgbClr val="808080"/>
                </a:solidFill>
              </a:rPr>
              <a:t>Carmen Fernández</a:t>
            </a:r>
            <a:endParaRPr lang="es-ES" sz="1600" dirty="0">
              <a:solidFill>
                <a:srgbClr val="808080"/>
              </a:solidFill>
            </a:endParaRPr>
          </a:p>
          <a:p>
            <a:pPr marL="450850" indent="-37465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❑"/>
            </a:pPr>
            <a:endParaRPr lang="es-ES" sz="1600" dirty="0">
              <a:solidFill>
                <a:srgbClr val="808080"/>
              </a:solidFill>
            </a:endParaRPr>
          </a:p>
          <a:p>
            <a:pPr marL="7620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s-ES" sz="2200" dirty="0">
                <a:solidFill>
                  <a:srgbClr val="808080"/>
                </a:solidFill>
              </a:rPr>
              <a:t> Erasmus </a:t>
            </a:r>
            <a:r>
              <a:rPr lang="es-ES" sz="2200" dirty="0" err="1">
                <a:solidFill>
                  <a:srgbClr val="808080"/>
                </a:solidFill>
              </a:rPr>
              <a:t>coordinator</a:t>
            </a:r>
            <a:r>
              <a:rPr lang="es-ES" sz="2200" dirty="0">
                <a:solidFill>
                  <a:srgbClr val="808080"/>
                </a:solidFill>
              </a:rPr>
              <a:t>: </a:t>
            </a:r>
            <a:r>
              <a:rPr lang="es-ES" sz="2400" dirty="0">
                <a:solidFill>
                  <a:srgbClr val="808080"/>
                </a:solidFill>
              </a:rPr>
              <a:t>Antonio Ruiz</a:t>
            </a:r>
            <a:endParaRPr lang="es-ES" sz="1400" dirty="0">
              <a:solidFill>
                <a:srgbClr val="808080"/>
              </a:solidFill>
            </a:endParaRP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6096000" y="1512570"/>
            <a:ext cx="5729288" cy="46815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marL="514350" indent="-285750">
              <a:lnSpc>
                <a:spcPct val="90000"/>
              </a:lnSpc>
              <a:spcBef>
                <a:spcPts val="700"/>
              </a:spcBef>
              <a:buSzPct val="100000"/>
              <a:buFont typeface="Wingdings" pitchFamily="2" charset="2"/>
              <a:buChar char="❑"/>
            </a:pPr>
            <a:endParaRPr lang="es-ES" sz="160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6181725" y="1512570"/>
            <a:ext cx="5729288" cy="490903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marL="685800" lvl="1" indent="0"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es-ES" sz="2200" dirty="0">
                <a:solidFill>
                  <a:srgbClr val="808080"/>
                </a:solidFill>
              </a:rPr>
              <a:t>		Erasmus </a:t>
            </a:r>
            <a:r>
              <a:rPr lang="es-ES" sz="2200" dirty="0" err="1">
                <a:solidFill>
                  <a:srgbClr val="808080"/>
                </a:solidFill>
              </a:rPr>
              <a:t>tutors</a:t>
            </a:r>
            <a:r>
              <a:rPr lang="es-ES" sz="2200" dirty="0">
                <a:solidFill>
                  <a:srgbClr val="808080"/>
                </a:solidFill>
              </a:rPr>
              <a:t>:</a:t>
            </a:r>
          </a:p>
          <a:p>
            <a:endParaRPr lang="es-ES" sz="2200" dirty="0">
              <a:solidFill>
                <a:srgbClr val="808080"/>
              </a:solidFill>
            </a:endParaRPr>
          </a:p>
          <a:p>
            <a:r>
              <a:rPr lang="es-ES" dirty="0"/>
              <a:t>Daniel Herencia Aguilar </a:t>
            </a:r>
            <a:r>
              <a:rPr lang="es-ES" u="sng" dirty="0">
                <a:hlinkClick r:id="rId2"/>
              </a:rPr>
              <a:t>danielherenciaguilar@gmail.com</a:t>
            </a:r>
            <a:endParaRPr lang="es-ES" u="sng" dirty="0"/>
          </a:p>
          <a:p>
            <a:endParaRPr lang="es-ES" dirty="0"/>
          </a:p>
          <a:p>
            <a:r>
              <a:rPr lang="es-ES" dirty="0" err="1"/>
              <a:t>MªÁngeles</a:t>
            </a:r>
            <a:r>
              <a:rPr lang="es-ES" dirty="0"/>
              <a:t> Delgado Gómez </a:t>
            </a:r>
            <a:r>
              <a:rPr lang="es-ES" u="sng" dirty="0">
                <a:hlinkClick r:id="rId3"/>
              </a:rPr>
              <a:t>mangelesdelgadogom@gmail.com</a:t>
            </a:r>
            <a:endParaRPr lang="es-ES" u="sng" dirty="0"/>
          </a:p>
          <a:p>
            <a:endParaRPr lang="es-ES" dirty="0"/>
          </a:p>
          <a:p>
            <a:r>
              <a:rPr lang="es-ES" dirty="0"/>
              <a:t>Lara Hidalgo Bujalance </a:t>
            </a:r>
            <a:r>
              <a:rPr lang="es-ES" u="sng" dirty="0">
                <a:hlinkClick r:id="rId4"/>
              </a:rPr>
              <a:t>larahidalgobujalance@gmail.com</a:t>
            </a:r>
            <a:endParaRPr lang="es-ES" u="sng" dirty="0"/>
          </a:p>
          <a:p>
            <a:endParaRPr lang="es-ES" dirty="0"/>
          </a:p>
          <a:p>
            <a:r>
              <a:rPr lang="es-ES" dirty="0"/>
              <a:t>Maria Antonia Vaquero Sánchez </a:t>
            </a:r>
          </a:p>
          <a:p>
            <a:r>
              <a:rPr lang="es-ES" u="sng" dirty="0">
                <a:hlinkClick r:id="rId5"/>
              </a:rPr>
              <a:t>marian-1995@hotmail.com</a:t>
            </a:r>
            <a:endParaRPr lang="es-ES" u="sng" dirty="0"/>
          </a:p>
          <a:p>
            <a:endParaRPr lang="es-ES" dirty="0"/>
          </a:p>
          <a:p>
            <a:r>
              <a:rPr lang="es-ES" dirty="0"/>
              <a:t>Selene Muñoz </a:t>
            </a:r>
            <a:r>
              <a:rPr lang="es-ES" dirty="0" err="1"/>
              <a:t>Muñoz</a:t>
            </a:r>
            <a:r>
              <a:rPr lang="es-ES" dirty="0"/>
              <a:t> </a:t>
            </a:r>
          </a:p>
          <a:p>
            <a:r>
              <a:rPr lang="es-ES" u="sng" dirty="0">
                <a:hlinkClick r:id="rId6"/>
              </a:rPr>
              <a:t>selenitamunoz@gmail.com</a:t>
            </a:r>
            <a:endParaRPr lang="es-ES" sz="24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Always</a:t>
            </a:r>
            <a:r>
              <a:rPr lang="es-ES" dirty="0"/>
              <a:t> </a:t>
            </a:r>
            <a:r>
              <a:rPr lang="es-ES" dirty="0" err="1"/>
              <a:t>wired</a:t>
            </a:r>
            <a:endParaRPr lang="es-E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1660525"/>
            <a:ext cx="5730875" cy="4351338"/>
          </a:xfrm>
        </p:spPr>
        <p:txBody>
          <a:bodyPr/>
          <a:lstStyle/>
          <a:p>
            <a:pPr marL="450850" indent="-374650">
              <a:spcBef>
                <a:spcPts val="700"/>
              </a:spcBef>
              <a:buFont typeface="Wingdings" pitchFamily="2" charset="2"/>
              <a:buChar char="❑"/>
            </a:pPr>
            <a:endParaRPr lang="es-ES" sz="1400" dirty="0">
              <a:solidFill>
                <a:srgbClr val="808080"/>
              </a:solidFill>
            </a:endParaRPr>
          </a:p>
          <a:p>
            <a:pPr marL="450850" indent="-374650">
              <a:spcBef>
                <a:spcPts val="700"/>
              </a:spcBef>
              <a:buFont typeface="Wingdings" pitchFamily="2" charset="2"/>
              <a:buChar char="❑"/>
            </a:pPr>
            <a:endParaRPr lang="es-ES" sz="1400" dirty="0">
              <a:solidFill>
                <a:srgbClr val="808080"/>
              </a:solidFill>
            </a:endParaRPr>
          </a:p>
          <a:p>
            <a:pPr marL="450850" indent="-374650">
              <a:spcBef>
                <a:spcPts val="700"/>
              </a:spcBef>
              <a:buFont typeface="Wingdings" pitchFamily="2" charset="2"/>
              <a:buChar char="❑"/>
            </a:pPr>
            <a:endParaRPr lang="es-ES" sz="1400" dirty="0">
              <a:solidFill>
                <a:srgbClr val="808080"/>
              </a:solidFill>
            </a:endParaRPr>
          </a:p>
          <a:p>
            <a:pPr marL="450850" indent="-374650">
              <a:spcBef>
                <a:spcPts val="700"/>
              </a:spcBef>
              <a:buFont typeface="Wingdings" pitchFamily="2" charset="2"/>
              <a:buChar char="❑"/>
            </a:pPr>
            <a:endParaRPr lang="es-ES" sz="1400" dirty="0">
              <a:solidFill>
                <a:srgbClr val="808080"/>
              </a:solidFill>
            </a:endParaRPr>
          </a:p>
          <a:p>
            <a:pPr marL="450850" indent="-374650">
              <a:spcBef>
                <a:spcPts val="700"/>
              </a:spcBef>
              <a:buFont typeface="Wingdings" pitchFamily="2" charset="2"/>
              <a:buChar char="❑"/>
            </a:pPr>
            <a:endParaRPr lang="es-ES" sz="1400" dirty="0">
              <a:solidFill>
                <a:srgbClr val="808080"/>
              </a:solidFill>
            </a:endParaRPr>
          </a:p>
          <a:p>
            <a:pPr marL="450850" indent="-374650">
              <a:spcBef>
                <a:spcPts val="700"/>
              </a:spcBef>
              <a:buNone/>
            </a:pPr>
            <a:r>
              <a:rPr lang="es-ES" sz="4000" dirty="0">
                <a:solidFill>
                  <a:srgbClr val="808080"/>
                </a:solidFill>
              </a:rPr>
              <a:t>      </a:t>
            </a:r>
            <a:r>
              <a:rPr lang="es-ES" sz="4000" dirty="0" err="1">
                <a:solidFill>
                  <a:srgbClr val="808080"/>
                </a:solidFill>
              </a:rPr>
              <a:t>Download</a:t>
            </a:r>
            <a:r>
              <a:rPr lang="es-ES" sz="4000" dirty="0">
                <a:solidFill>
                  <a:srgbClr val="808080"/>
                </a:solidFill>
              </a:rPr>
              <a:t> </a:t>
            </a:r>
            <a:r>
              <a:rPr lang="es-ES" sz="4000" dirty="0" err="1">
                <a:solidFill>
                  <a:srgbClr val="808080"/>
                </a:solidFill>
              </a:rPr>
              <a:t>the</a:t>
            </a:r>
            <a:r>
              <a:rPr lang="es-ES" sz="4000" dirty="0">
                <a:solidFill>
                  <a:srgbClr val="808080"/>
                </a:solidFill>
              </a:rPr>
              <a:t> app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767408" y="-1179512"/>
            <a:ext cx="5729288" cy="46815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marL="514350" indent="-285750">
              <a:lnSpc>
                <a:spcPct val="90000"/>
              </a:lnSpc>
              <a:spcBef>
                <a:spcPts val="700"/>
              </a:spcBef>
              <a:buSzPct val="100000"/>
              <a:buFont typeface="Wingdings" pitchFamily="2" charset="2"/>
              <a:buChar char="❑"/>
            </a:pPr>
            <a:endParaRPr lang="es-ES" sz="1600">
              <a:solidFill>
                <a:srgbClr val="808080"/>
              </a:solidFill>
            </a:endParaRPr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6181725" y="1512888"/>
            <a:ext cx="5729288" cy="240065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marL="1133475" lvl="1" indent="-447675">
              <a:lnSpc>
                <a:spcPct val="150000"/>
              </a:lnSpc>
              <a:spcBef>
                <a:spcPts val="1200"/>
              </a:spcBef>
              <a:buSzPct val="100000"/>
            </a:pPr>
            <a:endParaRPr lang="es-ES" sz="2200" dirty="0">
              <a:solidFill>
                <a:srgbClr val="808080"/>
              </a:solidFill>
            </a:endParaRPr>
          </a:p>
          <a:p>
            <a:pPr marL="1133475" lvl="1" indent="-447675">
              <a:lnSpc>
                <a:spcPct val="150000"/>
              </a:lnSpc>
              <a:spcBef>
                <a:spcPts val="1200"/>
              </a:spcBef>
              <a:buSzPct val="100000"/>
              <a:buFont typeface="Wingdings" pitchFamily="2" charset="2"/>
              <a:buChar char="❑"/>
            </a:pPr>
            <a:endParaRPr lang="es-ES" sz="2200" dirty="0">
              <a:solidFill>
                <a:srgbClr val="808080"/>
              </a:solidFill>
            </a:endParaRPr>
          </a:p>
          <a:p>
            <a:pPr marL="1133475" lvl="1" indent="-447675">
              <a:lnSpc>
                <a:spcPct val="150000"/>
              </a:lnSpc>
              <a:spcBef>
                <a:spcPts val="1200"/>
              </a:spcBef>
              <a:buSzPct val="100000"/>
              <a:buFont typeface="Wingdings" pitchFamily="2" charset="2"/>
              <a:buChar char="❑"/>
            </a:pPr>
            <a:endParaRPr lang="es-ES" sz="2200" dirty="0">
              <a:solidFill>
                <a:srgbClr val="808080"/>
              </a:solidFill>
            </a:endParaRPr>
          </a:p>
          <a:p>
            <a:pPr marL="1133475" lvl="1" indent="-447675">
              <a:lnSpc>
                <a:spcPct val="150000"/>
              </a:lnSpc>
              <a:spcBef>
                <a:spcPts val="1200"/>
              </a:spcBef>
              <a:buSzPct val="100000"/>
              <a:buFont typeface="Wingdings" pitchFamily="2" charset="2"/>
              <a:buChar char="❑"/>
            </a:pPr>
            <a:endParaRPr lang="es-ES" sz="1400" dirty="0">
              <a:solidFill>
                <a:srgbClr val="808080"/>
              </a:solidFill>
            </a:endParaRPr>
          </a:p>
        </p:txBody>
      </p:sp>
      <p:pic>
        <p:nvPicPr>
          <p:cNvPr id="6" name="5 Imagen" descr="remind-ap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6612" y="2721613"/>
            <a:ext cx="5639587" cy="222916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International Office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" y="1660525"/>
            <a:ext cx="5730875" cy="4351338"/>
          </a:xfrm>
        </p:spPr>
        <p:txBody>
          <a:bodyPr/>
          <a:lstStyle/>
          <a:p>
            <a:pPr marL="76200" indent="0" algn="ctr">
              <a:spcBef>
                <a:spcPts val="700"/>
              </a:spcBef>
              <a:buNone/>
            </a:pPr>
            <a:r>
              <a:rPr lang="es-ES" sz="2200" dirty="0">
                <a:solidFill>
                  <a:srgbClr val="808080"/>
                </a:solidFill>
              </a:rPr>
              <a:t>Horario/Office </a:t>
            </a:r>
            <a:r>
              <a:rPr lang="es-ES" sz="2200" dirty="0" err="1">
                <a:solidFill>
                  <a:srgbClr val="808080"/>
                </a:solidFill>
              </a:rPr>
              <a:t>Hours</a:t>
            </a:r>
            <a:endParaRPr lang="es-ES" sz="2200" dirty="0">
              <a:solidFill>
                <a:srgbClr val="808080"/>
              </a:solidFill>
            </a:endParaRPr>
          </a:p>
          <a:p>
            <a:pPr marL="450850" indent="-374650">
              <a:spcBef>
                <a:spcPts val="700"/>
              </a:spcBef>
              <a:buFont typeface="Wingdings" pitchFamily="2" charset="2"/>
              <a:buChar char="❑"/>
            </a:pPr>
            <a:endParaRPr lang="es-ES" sz="1600" dirty="0">
              <a:solidFill>
                <a:srgbClr val="808080"/>
              </a:solidFill>
            </a:endParaRPr>
          </a:p>
          <a:p>
            <a:pPr marL="450850" indent="-3746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808080"/>
                </a:solidFill>
              </a:rPr>
              <a:t>Lunes a Viernes / </a:t>
            </a:r>
            <a:r>
              <a:rPr lang="es-ES" sz="2400" b="1" dirty="0" err="1">
                <a:solidFill>
                  <a:srgbClr val="808080"/>
                </a:solidFill>
              </a:rPr>
              <a:t>Monday</a:t>
            </a:r>
            <a:r>
              <a:rPr lang="es-ES" sz="2400" b="1" dirty="0">
                <a:solidFill>
                  <a:srgbClr val="808080"/>
                </a:solidFill>
              </a:rPr>
              <a:t> </a:t>
            </a:r>
            <a:r>
              <a:rPr lang="es-ES" sz="2400" b="1" dirty="0" err="1">
                <a:solidFill>
                  <a:srgbClr val="808080"/>
                </a:solidFill>
              </a:rPr>
              <a:t>to</a:t>
            </a:r>
            <a:r>
              <a:rPr lang="es-ES" sz="2400" b="1" dirty="0">
                <a:solidFill>
                  <a:srgbClr val="808080"/>
                </a:solidFill>
              </a:rPr>
              <a:t> Friday</a:t>
            </a:r>
          </a:p>
          <a:p>
            <a:pPr marL="7620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s-ES" sz="2400" b="1" dirty="0">
                <a:solidFill>
                  <a:srgbClr val="808080"/>
                </a:solidFill>
              </a:rPr>
              <a:t> 		9 – 13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6181725" y="1495425"/>
            <a:ext cx="5729288" cy="46815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marL="514350" indent="-285750">
              <a:lnSpc>
                <a:spcPct val="90000"/>
              </a:lnSpc>
              <a:spcBef>
                <a:spcPts val="700"/>
              </a:spcBef>
              <a:buSzPct val="100000"/>
              <a:buFont typeface="Wingdings" pitchFamily="2" charset="2"/>
              <a:buChar char="❑"/>
            </a:pPr>
            <a:endParaRPr lang="es-ES" sz="1600">
              <a:solidFill>
                <a:srgbClr val="808080"/>
              </a:solidFill>
            </a:endParaRPr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6181725" y="1512570"/>
            <a:ext cx="5729288" cy="534595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marL="685800" lvl="1" indent="0"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es-ES" sz="2200" dirty="0">
                <a:solidFill>
                  <a:srgbClr val="808080"/>
                </a:solidFill>
              </a:rPr>
              <a:t>		Erasmus </a:t>
            </a:r>
            <a:r>
              <a:rPr lang="es-ES" sz="2200" dirty="0" err="1">
                <a:solidFill>
                  <a:srgbClr val="808080"/>
                </a:solidFill>
              </a:rPr>
              <a:t>tutors</a:t>
            </a:r>
            <a:r>
              <a:rPr lang="es-ES" sz="2200" dirty="0">
                <a:solidFill>
                  <a:srgbClr val="808080"/>
                </a:solidFill>
              </a:rPr>
              <a:t>:</a:t>
            </a:r>
          </a:p>
          <a:p>
            <a:r>
              <a:rPr lang="es-ES" sz="2000" dirty="0"/>
              <a:t>Daniel Herencia Aguilar </a:t>
            </a:r>
            <a:r>
              <a:rPr lang="es-ES" sz="2000" u="sng" dirty="0">
                <a:hlinkClick r:id="rId2"/>
              </a:rPr>
              <a:t>danielherenciaguilar@gmail.com</a:t>
            </a:r>
            <a:endParaRPr lang="es-ES" sz="2000" u="sng" dirty="0"/>
          </a:p>
          <a:p>
            <a:endParaRPr lang="es-ES" sz="2000" dirty="0"/>
          </a:p>
          <a:p>
            <a:r>
              <a:rPr lang="es-ES" sz="2000" dirty="0" err="1"/>
              <a:t>MªÁngeles</a:t>
            </a:r>
            <a:r>
              <a:rPr lang="es-ES" sz="2000" dirty="0"/>
              <a:t> Delgado Gómez </a:t>
            </a:r>
            <a:r>
              <a:rPr lang="es-ES" sz="2000" u="sng" dirty="0">
                <a:hlinkClick r:id="rId3"/>
              </a:rPr>
              <a:t>mangelesdelgadogom@gmail.com</a:t>
            </a:r>
            <a:endParaRPr lang="es-ES" sz="2000" u="sng" dirty="0"/>
          </a:p>
          <a:p>
            <a:endParaRPr lang="es-ES" sz="2000" dirty="0"/>
          </a:p>
          <a:p>
            <a:r>
              <a:rPr lang="es-ES" sz="2000" dirty="0"/>
              <a:t>Lara Hidalgo Bujalance </a:t>
            </a:r>
            <a:r>
              <a:rPr lang="es-ES" sz="2000" u="sng" dirty="0">
                <a:hlinkClick r:id="rId4"/>
              </a:rPr>
              <a:t>larahidalgobujalance@gmail.com</a:t>
            </a:r>
            <a:endParaRPr lang="es-ES" sz="2000" u="sng" dirty="0"/>
          </a:p>
          <a:p>
            <a:endParaRPr lang="es-ES" sz="2000" dirty="0"/>
          </a:p>
          <a:p>
            <a:r>
              <a:rPr lang="es-ES" sz="2000" dirty="0"/>
              <a:t>Maria Antonia Vaquero Sánchez </a:t>
            </a:r>
          </a:p>
          <a:p>
            <a:r>
              <a:rPr lang="es-ES" sz="2000" u="sng" dirty="0">
                <a:hlinkClick r:id="rId5"/>
              </a:rPr>
              <a:t>marian-1995@hotmail.com</a:t>
            </a:r>
            <a:endParaRPr lang="es-ES" sz="2000" u="sng" dirty="0"/>
          </a:p>
          <a:p>
            <a:endParaRPr lang="es-ES" sz="2000" dirty="0"/>
          </a:p>
          <a:p>
            <a:r>
              <a:rPr lang="es-ES" sz="2000" dirty="0"/>
              <a:t>Selene Muñoz </a:t>
            </a:r>
            <a:r>
              <a:rPr lang="es-ES" sz="2000" dirty="0" err="1"/>
              <a:t>Muñoz</a:t>
            </a:r>
            <a:r>
              <a:rPr lang="es-ES" sz="2000" dirty="0"/>
              <a:t> </a:t>
            </a:r>
          </a:p>
          <a:p>
            <a:r>
              <a:rPr lang="es-ES" sz="2000" u="sng" dirty="0">
                <a:hlinkClick r:id="rId6"/>
              </a:rPr>
              <a:t>selenitamunoz@gmail.com</a:t>
            </a:r>
            <a:endParaRPr lang="es-ES" sz="2000" dirty="0">
              <a:solidFill>
                <a:srgbClr val="808080"/>
              </a:solidFill>
            </a:endParaRPr>
          </a:p>
          <a:p>
            <a:pPr marL="685800" lvl="1" indent="0">
              <a:lnSpc>
                <a:spcPct val="150000"/>
              </a:lnSpc>
              <a:spcBef>
                <a:spcPts val="1200"/>
              </a:spcBef>
              <a:buSzPct val="100000"/>
            </a:pPr>
            <a:endParaRPr lang="es-ES" sz="14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Upon your arrival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500188"/>
            <a:ext cx="10748963" cy="5091112"/>
          </a:xfrm>
        </p:spPr>
        <p:txBody>
          <a:bodyPr/>
          <a:lstStyle/>
          <a:p>
            <a:pPr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At </a:t>
            </a:r>
            <a:r>
              <a:rPr lang="es-ES" sz="1900" dirty="0" err="1">
                <a:solidFill>
                  <a:srgbClr val="808080"/>
                </a:solidFill>
              </a:rPr>
              <a:t>the</a:t>
            </a:r>
            <a:r>
              <a:rPr lang="es-ES" sz="1900" dirty="0">
                <a:solidFill>
                  <a:srgbClr val="808080"/>
                </a:solidFill>
              </a:rPr>
              <a:t> Oficina de Relaciones Internacionales</a:t>
            </a:r>
          </a:p>
          <a:p>
            <a:pPr marL="979488" lvl="1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Rellenar documentación / </a:t>
            </a:r>
            <a:r>
              <a:rPr lang="es-ES" sz="1900" dirty="0" err="1">
                <a:solidFill>
                  <a:srgbClr val="808080"/>
                </a:solidFill>
              </a:rPr>
              <a:t>documents</a:t>
            </a:r>
            <a:endParaRPr lang="es-ES" sz="1900" dirty="0">
              <a:solidFill>
                <a:srgbClr val="808080"/>
              </a:solidFill>
            </a:endParaRPr>
          </a:p>
          <a:p>
            <a:pPr marL="1404937" lvl="2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 err="1">
                <a:solidFill>
                  <a:srgbClr val="808080"/>
                </a:solidFill>
              </a:rPr>
              <a:t>Learning</a:t>
            </a:r>
            <a:r>
              <a:rPr lang="es-ES" sz="1900" dirty="0">
                <a:solidFill>
                  <a:srgbClr val="808080"/>
                </a:solidFill>
              </a:rPr>
              <a:t> </a:t>
            </a:r>
            <a:r>
              <a:rPr lang="es-ES" sz="1900" dirty="0" err="1">
                <a:solidFill>
                  <a:srgbClr val="808080"/>
                </a:solidFill>
              </a:rPr>
              <a:t>Agreement</a:t>
            </a:r>
            <a:endParaRPr lang="es-ES" sz="1900" dirty="0">
              <a:solidFill>
                <a:srgbClr val="808080"/>
              </a:solidFill>
            </a:endParaRPr>
          </a:p>
          <a:p>
            <a:pPr marL="979488" lvl="1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Entregar fotocopias /</a:t>
            </a:r>
            <a:r>
              <a:rPr lang="es-ES" sz="1900" dirty="0" err="1">
                <a:solidFill>
                  <a:srgbClr val="808080"/>
                </a:solidFill>
              </a:rPr>
              <a:t>Photocopies</a:t>
            </a:r>
            <a:r>
              <a:rPr lang="es-ES" sz="1900" dirty="0">
                <a:solidFill>
                  <a:srgbClr val="808080"/>
                </a:solidFill>
              </a:rPr>
              <a:t> of: </a:t>
            </a:r>
          </a:p>
          <a:p>
            <a:pPr marL="1830387" lvl="3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Documento nacional de identidad o pasaporte / Passport</a:t>
            </a:r>
          </a:p>
          <a:p>
            <a:pPr marL="1830387" lvl="3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Seguro de Accidentes/ </a:t>
            </a:r>
            <a:r>
              <a:rPr lang="es-ES" sz="1900" dirty="0" err="1">
                <a:solidFill>
                  <a:srgbClr val="808080"/>
                </a:solidFill>
              </a:rPr>
              <a:t>Insurance</a:t>
            </a:r>
            <a:r>
              <a:rPr lang="es-ES" sz="1900" dirty="0">
                <a:solidFill>
                  <a:srgbClr val="808080"/>
                </a:solidFill>
              </a:rPr>
              <a:t> </a:t>
            </a:r>
            <a:r>
              <a:rPr lang="es-ES" sz="1900" dirty="0" err="1">
                <a:solidFill>
                  <a:srgbClr val="808080"/>
                </a:solidFill>
              </a:rPr>
              <a:t>card</a:t>
            </a:r>
            <a:r>
              <a:rPr lang="es-ES" sz="1900" dirty="0">
                <a:solidFill>
                  <a:srgbClr val="808080"/>
                </a:solidFill>
              </a:rPr>
              <a:t> </a:t>
            </a:r>
          </a:p>
          <a:p>
            <a:pPr marL="979488" lvl="1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Entregar documentos / </a:t>
            </a:r>
            <a:r>
              <a:rPr lang="es-ES" sz="1900" dirty="0" err="1">
                <a:solidFill>
                  <a:srgbClr val="808080"/>
                </a:solidFill>
              </a:rPr>
              <a:t>documents</a:t>
            </a:r>
            <a:r>
              <a:rPr lang="es-ES" sz="1900" dirty="0">
                <a:solidFill>
                  <a:srgbClr val="808080"/>
                </a:solidFill>
              </a:rPr>
              <a:t>: </a:t>
            </a:r>
          </a:p>
          <a:p>
            <a:pPr marL="1404937" lvl="2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rgbClr val="808080"/>
                </a:solidFill>
              </a:rPr>
              <a:t>Certificado de llegada / </a:t>
            </a:r>
            <a:r>
              <a:rPr lang="es-ES" sz="1900" dirty="0" err="1">
                <a:solidFill>
                  <a:srgbClr val="808080"/>
                </a:solidFill>
              </a:rPr>
              <a:t>Arrival</a:t>
            </a:r>
            <a:r>
              <a:rPr lang="es-ES" sz="1900" dirty="0">
                <a:solidFill>
                  <a:srgbClr val="808080"/>
                </a:solidFill>
              </a:rPr>
              <a:t> </a:t>
            </a:r>
            <a:r>
              <a:rPr lang="es-ES" sz="1900" dirty="0" err="1">
                <a:solidFill>
                  <a:srgbClr val="808080"/>
                </a:solidFill>
              </a:rPr>
              <a:t>certificate</a:t>
            </a:r>
            <a:endParaRPr lang="es-ES" sz="1900" dirty="0">
              <a:solidFill>
                <a:srgbClr val="808080"/>
              </a:solidFill>
            </a:endParaRPr>
          </a:p>
          <a:p>
            <a:pPr marL="979488" lvl="1" indent="-342900" defTabSz="849313">
              <a:lnSpc>
                <a:spcPct val="96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900" b="1" dirty="0" err="1">
                <a:solidFill>
                  <a:srgbClr val="808080"/>
                </a:solidFill>
              </a:rPr>
              <a:t>All</a:t>
            </a:r>
            <a:r>
              <a:rPr lang="es-ES" sz="1900" b="1" dirty="0">
                <a:solidFill>
                  <a:srgbClr val="808080"/>
                </a:solidFill>
              </a:rPr>
              <a:t> </a:t>
            </a:r>
            <a:r>
              <a:rPr lang="es-ES" sz="1900" b="1" dirty="0" err="1">
                <a:solidFill>
                  <a:srgbClr val="808080"/>
                </a:solidFill>
              </a:rPr>
              <a:t>documents</a:t>
            </a:r>
            <a:r>
              <a:rPr lang="es-ES" sz="1900" b="1" dirty="0">
                <a:solidFill>
                  <a:srgbClr val="808080"/>
                </a:solidFill>
              </a:rPr>
              <a:t> </a:t>
            </a:r>
            <a:r>
              <a:rPr lang="es-ES" sz="1900" b="1" dirty="0" err="1">
                <a:solidFill>
                  <a:srgbClr val="808080"/>
                </a:solidFill>
              </a:rPr>
              <a:t>which</a:t>
            </a:r>
            <a:r>
              <a:rPr lang="es-ES" sz="1900" b="1" dirty="0">
                <a:solidFill>
                  <a:srgbClr val="808080"/>
                </a:solidFill>
              </a:rPr>
              <a:t> </a:t>
            </a:r>
            <a:r>
              <a:rPr lang="es-ES" sz="1900" b="1" dirty="0" err="1">
                <a:solidFill>
                  <a:srgbClr val="808080"/>
                </a:solidFill>
              </a:rPr>
              <a:t>need</a:t>
            </a:r>
            <a:r>
              <a:rPr lang="es-ES" sz="1900" b="1" dirty="0">
                <a:solidFill>
                  <a:srgbClr val="808080"/>
                </a:solidFill>
              </a:rPr>
              <a:t> </a:t>
            </a:r>
            <a:r>
              <a:rPr lang="es-ES" sz="1900" b="1" dirty="0" err="1">
                <a:solidFill>
                  <a:srgbClr val="808080"/>
                </a:solidFill>
              </a:rPr>
              <a:t>to</a:t>
            </a:r>
            <a:r>
              <a:rPr lang="es-ES" sz="1900" b="1" dirty="0">
                <a:solidFill>
                  <a:srgbClr val="808080"/>
                </a:solidFill>
              </a:rPr>
              <a:t> be </a:t>
            </a:r>
            <a:r>
              <a:rPr lang="es-ES" sz="1900" b="1" dirty="0" err="1">
                <a:solidFill>
                  <a:srgbClr val="808080"/>
                </a:solidFill>
              </a:rPr>
              <a:t>signed</a:t>
            </a:r>
            <a:r>
              <a:rPr lang="es-ES" sz="1900" b="1" dirty="0">
                <a:solidFill>
                  <a:srgbClr val="808080"/>
                </a:solidFill>
              </a:rPr>
              <a:t> </a:t>
            </a:r>
            <a:r>
              <a:rPr lang="es-ES" sz="1900" b="1" dirty="0" err="1">
                <a:solidFill>
                  <a:srgbClr val="808080"/>
                </a:solidFill>
              </a:rPr>
              <a:t>by</a:t>
            </a:r>
            <a:r>
              <a:rPr lang="es-ES" sz="1900" b="1" dirty="0">
                <a:solidFill>
                  <a:srgbClr val="808080"/>
                </a:solidFill>
              </a:rPr>
              <a:t> </a:t>
            </a:r>
            <a:r>
              <a:rPr lang="es-ES" sz="1900" b="1" dirty="0" err="1">
                <a:solidFill>
                  <a:srgbClr val="808080"/>
                </a:solidFill>
              </a:rPr>
              <a:t>the</a:t>
            </a:r>
            <a:r>
              <a:rPr lang="es-ES" sz="1900" b="1" dirty="0">
                <a:solidFill>
                  <a:srgbClr val="808080"/>
                </a:solidFill>
              </a:rPr>
              <a:t> Erasmus </a:t>
            </a:r>
            <a:r>
              <a:rPr lang="es-ES" sz="1900" b="1" dirty="0" err="1">
                <a:solidFill>
                  <a:srgbClr val="808080"/>
                </a:solidFill>
              </a:rPr>
              <a:t>coordinator</a:t>
            </a:r>
            <a:r>
              <a:rPr lang="es-ES" sz="1900" b="1" dirty="0">
                <a:solidFill>
                  <a:srgbClr val="808080"/>
                </a:solidFill>
              </a:rPr>
              <a:t> </a:t>
            </a:r>
            <a:r>
              <a:rPr lang="es-ES" sz="1900" b="1" dirty="0" err="1">
                <a:solidFill>
                  <a:srgbClr val="808080"/>
                </a:solidFill>
              </a:rPr>
              <a:t>shall</a:t>
            </a:r>
            <a:r>
              <a:rPr lang="es-ES" sz="1900" b="1" dirty="0">
                <a:solidFill>
                  <a:srgbClr val="808080"/>
                </a:solidFill>
              </a:rPr>
              <a:t> be </a:t>
            </a:r>
            <a:r>
              <a:rPr lang="es-ES" sz="1900" b="1" dirty="0" err="1">
                <a:solidFill>
                  <a:srgbClr val="808080"/>
                </a:solidFill>
              </a:rPr>
              <a:t>left</a:t>
            </a:r>
            <a:r>
              <a:rPr lang="es-ES" sz="1900" b="1" dirty="0">
                <a:solidFill>
                  <a:srgbClr val="808080"/>
                </a:solidFill>
              </a:rPr>
              <a:t> at </a:t>
            </a:r>
            <a:r>
              <a:rPr lang="es-ES" sz="1900" b="1" dirty="0" err="1">
                <a:solidFill>
                  <a:srgbClr val="808080"/>
                </a:solidFill>
              </a:rPr>
              <a:t>the</a:t>
            </a:r>
            <a:r>
              <a:rPr lang="es-ES" sz="1900" b="1" dirty="0">
                <a:solidFill>
                  <a:srgbClr val="808080"/>
                </a:solidFill>
              </a:rPr>
              <a:t> Erasmus Office and can be </a:t>
            </a:r>
            <a:r>
              <a:rPr lang="es-ES" sz="1900" b="1" dirty="0" err="1">
                <a:solidFill>
                  <a:srgbClr val="808080"/>
                </a:solidFill>
              </a:rPr>
              <a:t>picked</a:t>
            </a:r>
            <a:r>
              <a:rPr lang="es-ES" sz="1900" b="1" dirty="0">
                <a:solidFill>
                  <a:srgbClr val="808080"/>
                </a:solidFill>
              </a:rPr>
              <a:t> up in </a:t>
            </a:r>
            <a:r>
              <a:rPr lang="es-ES" sz="1900" b="1" dirty="0" err="1">
                <a:solidFill>
                  <a:srgbClr val="808080"/>
                </a:solidFill>
              </a:rPr>
              <a:t>three</a:t>
            </a:r>
            <a:r>
              <a:rPr lang="es-ES" sz="1900" b="1" dirty="0">
                <a:solidFill>
                  <a:srgbClr val="808080"/>
                </a:solidFill>
              </a:rPr>
              <a:t> </a:t>
            </a:r>
            <a:r>
              <a:rPr lang="es-ES" sz="1900" b="1" dirty="0" err="1">
                <a:solidFill>
                  <a:srgbClr val="808080"/>
                </a:solidFill>
              </a:rPr>
              <a:t>days</a:t>
            </a:r>
            <a:r>
              <a:rPr lang="es-ES" sz="1900" b="1" dirty="0">
                <a:solidFill>
                  <a:srgbClr val="80808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Matrícula/ Enrollment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748963" cy="4351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rgbClr val="808080"/>
                </a:solidFill>
              </a:rPr>
              <a:t>Step</a:t>
            </a:r>
            <a:r>
              <a:rPr lang="es-ES" sz="2400" dirty="0">
                <a:solidFill>
                  <a:srgbClr val="808080"/>
                </a:solidFill>
              </a:rPr>
              <a:t> 1: Oficina de Internacional/International Office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808080"/>
                </a:solidFill>
              </a:rPr>
              <a:t>El tutor internacional te ayudará a matricularte/ International Tutor </a:t>
            </a:r>
            <a:r>
              <a:rPr lang="es-ES" sz="2400" dirty="0" err="1">
                <a:solidFill>
                  <a:srgbClr val="808080"/>
                </a:solidFill>
              </a:rPr>
              <a:t>will</a:t>
            </a:r>
            <a:r>
              <a:rPr lang="es-ES" sz="2400" dirty="0">
                <a:solidFill>
                  <a:srgbClr val="808080"/>
                </a:solidFill>
              </a:rPr>
              <a:t> </a:t>
            </a:r>
            <a:r>
              <a:rPr lang="es-ES" sz="2400" dirty="0" err="1">
                <a:solidFill>
                  <a:srgbClr val="808080"/>
                </a:solidFill>
              </a:rPr>
              <a:t>help</a:t>
            </a:r>
            <a:r>
              <a:rPr lang="es-ES" sz="2400" dirty="0">
                <a:solidFill>
                  <a:srgbClr val="808080"/>
                </a:solidFill>
              </a:rPr>
              <a:t> </a:t>
            </a:r>
            <a:r>
              <a:rPr lang="es-ES" sz="2400" dirty="0" err="1">
                <a:solidFill>
                  <a:srgbClr val="808080"/>
                </a:solidFill>
              </a:rPr>
              <a:t>you</a:t>
            </a:r>
            <a:r>
              <a:rPr lang="es-ES" sz="2400" dirty="0">
                <a:solidFill>
                  <a:srgbClr val="808080"/>
                </a:solidFill>
              </a:rPr>
              <a:t> </a:t>
            </a:r>
            <a:r>
              <a:rPr lang="es-ES" sz="2400" dirty="0" err="1">
                <a:solidFill>
                  <a:srgbClr val="808080"/>
                </a:solidFill>
              </a:rPr>
              <a:t>to</a:t>
            </a:r>
            <a:r>
              <a:rPr lang="es-ES" sz="2400" dirty="0">
                <a:solidFill>
                  <a:srgbClr val="808080"/>
                </a:solidFill>
              </a:rPr>
              <a:t> </a:t>
            </a:r>
            <a:r>
              <a:rPr lang="es-ES" sz="2400" dirty="0" err="1">
                <a:solidFill>
                  <a:srgbClr val="808080"/>
                </a:solidFill>
              </a:rPr>
              <a:t>record</a:t>
            </a:r>
            <a:r>
              <a:rPr lang="es-ES" sz="2400" dirty="0">
                <a:solidFill>
                  <a:srgbClr val="808080"/>
                </a:solidFill>
              </a:rPr>
              <a:t> </a:t>
            </a:r>
            <a:r>
              <a:rPr lang="es-ES" sz="2400" dirty="0" err="1">
                <a:solidFill>
                  <a:srgbClr val="808080"/>
                </a:solidFill>
              </a:rPr>
              <a:t>the</a:t>
            </a:r>
            <a:r>
              <a:rPr lang="es-ES" sz="2400" dirty="0">
                <a:solidFill>
                  <a:srgbClr val="808080"/>
                </a:solidFill>
              </a:rPr>
              <a:t> </a:t>
            </a:r>
            <a:r>
              <a:rPr lang="es-ES" sz="2400" dirty="0" err="1">
                <a:solidFill>
                  <a:srgbClr val="808080"/>
                </a:solidFill>
              </a:rPr>
              <a:t>learning</a:t>
            </a:r>
            <a:r>
              <a:rPr lang="es-ES" sz="2400" dirty="0">
                <a:solidFill>
                  <a:srgbClr val="808080"/>
                </a:solidFill>
              </a:rPr>
              <a:t> </a:t>
            </a:r>
            <a:r>
              <a:rPr lang="es-ES" sz="2400" dirty="0" err="1">
                <a:solidFill>
                  <a:srgbClr val="808080"/>
                </a:solidFill>
              </a:rPr>
              <a:t>agreement</a:t>
            </a:r>
            <a:r>
              <a:rPr lang="es-ES" sz="2400" dirty="0">
                <a:solidFill>
                  <a:srgbClr val="808080"/>
                </a:solidFill>
              </a:rPr>
              <a:t> (≠ </a:t>
            </a:r>
            <a:r>
              <a:rPr lang="es-ES" sz="2400" dirty="0" err="1">
                <a:solidFill>
                  <a:srgbClr val="808080"/>
                </a:solidFill>
              </a:rPr>
              <a:t>registration</a:t>
            </a:r>
            <a:r>
              <a:rPr lang="es-ES" sz="2400" dirty="0">
                <a:solidFill>
                  <a:srgbClr val="808080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808080"/>
                </a:solidFill>
              </a:rPr>
              <a:t>Step 2: Secretaría/</a:t>
            </a:r>
            <a:r>
              <a:rPr lang="es-ES" sz="2400" dirty="0" err="1">
                <a:solidFill>
                  <a:srgbClr val="808080"/>
                </a:solidFill>
              </a:rPr>
              <a:t>Faculty</a:t>
            </a:r>
            <a:r>
              <a:rPr lang="es-ES" sz="2400" dirty="0">
                <a:solidFill>
                  <a:srgbClr val="808080"/>
                </a:solidFill>
              </a:rPr>
              <a:t> </a:t>
            </a:r>
            <a:r>
              <a:rPr lang="es-ES" sz="2400" dirty="0" err="1">
                <a:solidFill>
                  <a:srgbClr val="808080"/>
                </a:solidFill>
              </a:rPr>
              <a:t>Secretary</a:t>
            </a:r>
            <a:r>
              <a:rPr lang="es-ES" sz="2400" dirty="0">
                <a:solidFill>
                  <a:srgbClr val="808080"/>
                </a:solidFill>
              </a:rPr>
              <a:t> </a:t>
            </a:r>
          </a:p>
          <a:p>
            <a:pPr marL="1174750" lvl="1" indent="-4889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808080"/>
                </a:solidFill>
              </a:rPr>
              <a:t>Matrícula / </a:t>
            </a:r>
            <a:r>
              <a:rPr lang="es-ES" sz="2400" dirty="0" err="1">
                <a:solidFill>
                  <a:srgbClr val="808080"/>
                </a:solidFill>
              </a:rPr>
              <a:t>Registration</a:t>
            </a:r>
            <a:r>
              <a:rPr lang="es-ES" sz="2400" dirty="0">
                <a:solidFill>
                  <a:srgbClr val="808080"/>
                </a:solidFill>
              </a:rPr>
              <a:t> (</a:t>
            </a:r>
            <a:r>
              <a:rPr lang="es-ES" sz="2400" dirty="0" err="1">
                <a:solidFill>
                  <a:srgbClr val="808080"/>
                </a:solidFill>
              </a:rPr>
              <a:t>till</a:t>
            </a:r>
            <a:r>
              <a:rPr lang="es-ES" sz="2400" dirty="0">
                <a:solidFill>
                  <a:srgbClr val="808080"/>
                </a:solidFill>
              </a:rPr>
              <a:t> 21st Sept.)</a:t>
            </a:r>
          </a:p>
          <a:p>
            <a:pPr marL="1174750" lvl="1" indent="-4889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rgbClr val="808080"/>
                </a:solidFill>
              </a:rPr>
              <a:t>Changes</a:t>
            </a:r>
            <a:r>
              <a:rPr lang="es-ES" sz="2400" dirty="0">
                <a:solidFill>
                  <a:srgbClr val="808080"/>
                </a:solidFill>
              </a:rPr>
              <a:t> </a:t>
            </a:r>
            <a:r>
              <a:rPr lang="es-ES" sz="2400" dirty="0" err="1">
                <a:solidFill>
                  <a:srgbClr val="808080"/>
                </a:solidFill>
              </a:rPr>
              <a:t>to</a:t>
            </a:r>
            <a:r>
              <a:rPr lang="es-ES" sz="2400" dirty="0">
                <a:solidFill>
                  <a:srgbClr val="808080"/>
                </a:solidFill>
              </a:rPr>
              <a:t> </a:t>
            </a:r>
            <a:r>
              <a:rPr lang="es-ES" sz="2400" dirty="0" err="1">
                <a:solidFill>
                  <a:srgbClr val="808080"/>
                </a:solidFill>
              </a:rPr>
              <a:t>enrolment</a:t>
            </a:r>
            <a:r>
              <a:rPr lang="es-ES" sz="2400" dirty="0">
                <a:solidFill>
                  <a:srgbClr val="808080"/>
                </a:solidFill>
              </a:rPr>
              <a:t>: (</a:t>
            </a:r>
            <a:r>
              <a:rPr lang="es-ES" sz="2400" dirty="0" err="1">
                <a:solidFill>
                  <a:srgbClr val="808080"/>
                </a:solidFill>
              </a:rPr>
              <a:t>from</a:t>
            </a:r>
            <a:r>
              <a:rPr lang="es-ES" sz="2400" dirty="0">
                <a:solidFill>
                  <a:srgbClr val="808080"/>
                </a:solidFill>
              </a:rPr>
              <a:t> 24th-28th Sept.)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Nuestra Facultad / Our Faculty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875963" cy="4771727"/>
          </a:xfrm>
        </p:spPr>
        <p:txBody>
          <a:bodyPr/>
          <a:lstStyle/>
          <a:p>
            <a:pPr marL="0" indent="0">
              <a:lnSpc>
                <a:spcPct val="135000"/>
              </a:lnSpc>
              <a:spcBef>
                <a:spcPts val="1200"/>
              </a:spcBef>
              <a:buNone/>
            </a:pPr>
            <a:r>
              <a:rPr lang="es-ES" sz="1800" dirty="0">
                <a:solidFill>
                  <a:srgbClr val="808080"/>
                </a:solidFill>
              </a:rPr>
              <a:t>           7 Grados / BA </a:t>
            </a:r>
            <a:r>
              <a:rPr lang="es-ES" sz="1800" dirty="0" err="1">
                <a:solidFill>
                  <a:srgbClr val="808080"/>
                </a:solidFill>
              </a:rPr>
              <a:t>Degrees</a:t>
            </a:r>
            <a:endParaRPr lang="es-ES" sz="2200" dirty="0">
              <a:solidFill>
                <a:srgbClr val="808080"/>
              </a:solidFill>
            </a:endParaRPr>
          </a:p>
          <a:p>
            <a:pPr marL="1127125" lvl="1" indent="-441325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❑"/>
            </a:pPr>
            <a:r>
              <a:rPr lang="es-ES" sz="2000" dirty="0">
                <a:solidFill>
                  <a:srgbClr val="808080"/>
                </a:solidFill>
              </a:rPr>
              <a:t>Historia (</a:t>
            </a:r>
            <a:r>
              <a:rPr lang="es-ES" sz="2000" dirty="0" err="1">
                <a:solidFill>
                  <a:srgbClr val="808080"/>
                </a:solidFill>
              </a:rPr>
              <a:t>taught</a:t>
            </a:r>
            <a:r>
              <a:rPr lang="es-ES" sz="2000" dirty="0">
                <a:solidFill>
                  <a:srgbClr val="808080"/>
                </a:solidFill>
              </a:rPr>
              <a:t> in </a:t>
            </a:r>
            <a:r>
              <a:rPr lang="es-ES" sz="2000" dirty="0" err="1">
                <a:solidFill>
                  <a:srgbClr val="808080"/>
                </a:solidFill>
              </a:rPr>
              <a:t>Spanish</a:t>
            </a:r>
            <a:r>
              <a:rPr lang="es-ES" sz="2000" dirty="0">
                <a:solidFill>
                  <a:srgbClr val="808080"/>
                </a:solidFill>
              </a:rPr>
              <a:t>)</a:t>
            </a:r>
            <a:endParaRPr lang="es-ES" sz="1400" dirty="0">
              <a:solidFill>
                <a:srgbClr val="808080"/>
              </a:solidFill>
            </a:endParaRPr>
          </a:p>
          <a:p>
            <a:pPr marL="1127125" lvl="1" indent="-441325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❑"/>
            </a:pPr>
            <a:r>
              <a:rPr lang="es-ES" sz="2000" dirty="0">
                <a:solidFill>
                  <a:srgbClr val="808080"/>
                </a:solidFill>
              </a:rPr>
              <a:t>Historia del Arte (</a:t>
            </a:r>
            <a:r>
              <a:rPr lang="es-ES" sz="2000" dirty="0" err="1">
                <a:solidFill>
                  <a:srgbClr val="808080"/>
                </a:solidFill>
              </a:rPr>
              <a:t>taught</a:t>
            </a:r>
            <a:r>
              <a:rPr lang="es-ES" sz="2000" dirty="0">
                <a:solidFill>
                  <a:srgbClr val="808080"/>
                </a:solidFill>
              </a:rPr>
              <a:t> in </a:t>
            </a:r>
            <a:r>
              <a:rPr lang="es-ES" sz="2000" dirty="0" err="1">
                <a:solidFill>
                  <a:srgbClr val="808080"/>
                </a:solidFill>
              </a:rPr>
              <a:t>Spanish</a:t>
            </a:r>
            <a:r>
              <a:rPr lang="es-ES" sz="2000" dirty="0">
                <a:solidFill>
                  <a:srgbClr val="808080"/>
                </a:solidFill>
              </a:rPr>
              <a:t>)</a:t>
            </a:r>
            <a:endParaRPr lang="es-ES" sz="1400" dirty="0">
              <a:solidFill>
                <a:srgbClr val="808080"/>
              </a:solidFill>
            </a:endParaRPr>
          </a:p>
          <a:p>
            <a:pPr marL="1127125" lvl="1" indent="-441325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❑"/>
            </a:pPr>
            <a:r>
              <a:rPr lang="es-ES" sz="2000" dirty="0">
                <a:solidFill>
                  <a:srgbClr val="808080"/>
                </a:solidFill>
              </a:rPr>
              <a:t>Gestión Cultural (</a:t>
            </a:r>
            <a:r>
              <a:rPr lang="es-ES" sz="2000" dirty="0" err="1">
                <a:solidFill>
                  <a:srgbClr val="808080"/>
                </a:solidFill>
              </a:rPr>
              <a:t>taught</a:t>
            </a:r>
            <a:r>
              <a:rPr lang="es-ES" sz="2000" dirty="0">
                <a:solidFill>
                  <a:srgbClr val="808080"/>
                </a:solidFill>
              </a:rPr>
              <a:t> in </a:t>
            </a:r>
            <a:r>
              <a:rPr lang="es-ES" sz="2000" dirty="0" err="1">
                <a:solidFill>
                  <a:srgbClr val="808080"/>
                </a:solidFill>
              </a:rPr>
              <a:t>Spanish</a:t>
            </a:r>
            <a:r>
              <a:rPr lang="es-ES" sz="2000" dirty="0">
                <a:solidFill>
                  <a:srgbClr val="808080"/>
                </a:solidFill>
              </a:rPr>
              <a:t>, </a:t>
            </a:r>
            <a:r>
              <a:rPr lang="es-ES" sz="2000" dirty="0" err="1">
                <a:solidFill>
                  <a:srgbClr val="808080"/>
                </a:solidFill>
              </a:rPr>
              <a:t>except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Modern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Language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courses</a:t>
            </a:r>
            <a:r>
              <a:rPr lang="es-ES" sz="2000" dirty="0">
                <a:solidFill>
                  <a:srgbClr val="808080"/>
                </a:solidFill>
              </a:rPr>
              <a:t>)</a:t>
            </a:r>
            <a:endParaRPr lang="es-ES" sz="1400" dirty="0">
              <a:solidFill>
                <a:srgbClr val="808080"/>
              </a:solidFill>
            </a:endParaRPr>
          </a:p>
          <a:p>
            <a:pPr marL="1127125" lvl="1" indent="-441325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❑"/>
            </a:pPr>
            <a:r>
              <a:rPr lang="es-ES" sz="2000" dirty="0">
                <a:solidFill>
                  <a:srgbClr val="808080"/>
                </a:solidFill>
              </a:rPr>
              <a:t>Estudios Ingleses (</a:t>
            </a:r>
            <a:r>
              <a:rPr lang="es-ES" sz="2000" dirty="0" err="1">
                <a:solidFill>
                  <a:srgbClr val="808080"/>
                </a:solidFill>
              </a:rPr>
              <a:t>most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courses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taught</a:t>
            </a:r>
            <a:r>
              <a:rPr lang="es-ES" sz="2000" dirty="0">
                <a:solidFill>
                  <a:srgbClr val="808080"/>
                </a:solidFill>
              </a:rPr>
              <a:t> in </a:t>
            </a:r>
            <a:r>
              <a:rPr lang="es-ES" sz="2000" dirty="0" err="1">
                <a:solidFill>
                  <a:srgbClr val="808080"/>
                </a:solidFill>
              </a:rPr>
              <a:t>English</a:t>
            </a:r>
            <a:r>
              <a:rPr lang="es-ES" sz="2000" dirty="0">
                <a:solidFill>
                  <a:srgbClr val="808080"/>
                </a:solidFill>
              </a:rPr>
              <a:t>, </a:t>
            </a:r>
            <a:r>
              <a:rPr lang="es-ES" sz="2000" dirty="0" err="1">
                <a:solidFill>
                  <a:srgbClr val="808080"/>
                </a:solidFill>
              </a:rPr>
              <a:t>except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Modern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Language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courses</a:t>
            </a:r>
            <a:r>
              <a:rPr lang="es-ES" sz="2000" dirty="0">
                <a:solidFill>
                  <a:srgbClr val="808080"/>
                </a:solidFill>
              </a:rPr>
              <a:t>)</a:t>
            </a:r>
            <a:endParaRPr lang="es-ES" sz="1400" dirty="0">
              <a:solidFill>
                <a:srgbClr val="808080"/>
              </a:solidFill>
            </a:endParaRPr>
          </a:p>
          <a:p>
            <a:pPr marL="1127125" lvl="1" indent="-441325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❑"/>
            </a:pPr>
            <a:r>
              <a:rPr lang="es-ES" sz="2000" dirty="0">
                <a:solidFill>
                  <a:srgbClr val="808080"/>
                </a:solidFill>
              </a:rPr>
              <a:t>Filología Hispánica (</a:t>
            </a:r>
            <a:r>
              <a:rPr lang="es-ES" sz="2000" dirty="0" err="1">
                <a:solidFill>
                  <a:srgbClr val="808080"/>
                </a:solidFill>
              </a:rPr>
              <a:t>taught</a:t>
            </a:r>
            <a:r>
              <a:rPr lang="es-ES" sz="2000" dirty="0">
                <a:solidFill>
                  <a:srgbClr val="808080"/>
                </a:solidFill>
              </a:rPr>
              <a:t> in </a:t>
            </a:r>
            <a:r>
              <a:rPr lang="es-ES" sz="2000" dirty="0" err="1">
                <a:solidFill>
                  <a:srgbClr val="808080"/>
                </a:solidFill>
              </a:rPr>
              <a:t>Spanish</a:t>
            </a:r>
            <a:r>
              <a:rPr lang="es-ES" sz="2000" dirty="0">
                <a:solidFill>
                  <a:srgbClr val="808080"/>
                </a:solidFill>
              </a:rPr>
              <a:t>, </a:t>
            </a:r>
            <a:r>
              <a:rPr lang="es-ES" sz="2000" dirty="0" err="1">
                <a:solidFill>
                  <a:srgbClr val="808080"/>
                </a:solidFill>
              </a:rPr>
              <a:t>except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Modern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Language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courses</a:t>
            </a:r>
            <a:r>
              <a:rPr lang="es-ES" sz="2000" dirty="0">
                <a:solidFill>
                  <a:srgbClr val="808080"/>
                </a:solidFill>
              </a:rPr>
              <a:t>)</a:t>
            </a:r>
            <a:endParaRPr lang="es-ES" sz="1400" dirty="0">
              <a:solidFill>
                <a:srgbClr val="808080"/>
              </a:solidFill>
            </a:endParaRPr>
          </a:p>
          <a:p>
            <a:pPr marL="1127125" lvl="1" indent="-441325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❑"/>
            </a:pPr>
            <a:r>
              <a:rPr lang="es-ES" sz="2000" dirty="0">
                <a:solidFill>
                  <a:srgbClr val="808080"/>
                </a:solidFill>
              </a:rPr>
              <a:t>Traducción e Interpretación (</a:t>
            </a:r>
            <a:r>
              <a:rPr lang="es-ES" sz="2000" dirty="0" err="1">
                <a:solidFill>
                  <a:srgbClr val="808080"/>
                </a:solidFill>
              </a:rPr>
              <a:t>courses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taught</a:t>
            </a:r>
            <a:r>
              <a:rPr lang="es-ES" sz="2000" dirty="0">
                <a:solidFill>
                  <a:srgbClr val="808080"/>
                </a:solidFill>
              </a:rPr>
              <a:t> in English </a:t>
            </a:r>
            <a:r>
              <a:rPr lang="es-ES" sz="2000" dirty="0" err="1">
                <a:solidFill>
                  <a:srgbClr val="808080"/>
                </a:solidFill>
              </a:rPr>
              <a:t>or</a:t>
            </a:r>
            <a:r>
              <a:rPr lang="es-ES" sz="2000" dirty="0">
                <a:solidFill>
                  <a:srgbClr val="808080"/>
                </a:solidFill>
              </a:rPr>
              <a:t> French, </a:t>
            </a:r>
            <a:r>
              <a:rPr lang="es-ES" sz="2000" dirty="0" err="1">
                <a:solidFill>
                  <a:srgbClr val="808080"/>
                </a:solidFill>
              </a:rPr>
              <a:t>depending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on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language</a:t>
            </a:r>
            <a:r>
              <a:rPr lang="es-ES" sz="2000" dirty="0">
                <a:solidFill>
                  <a:srgbClr val="808080"/>
                </a:solidFill>
              </a:rPr>
              <a:t> </a:t>
            </a:r>
            <a:r>
              <a:rPr lang="es-ES" sz="2000" dirty="0" err="1">
                <a:solidFill>
                  <a:srgbClr val="808080"/>
                </a:solidFill>
              </a:rPr>
              <a:t>chosen</a:t>
            </a:r>
            <a:r>
              <a:rPr lang="es-ES" sz="2000" dirty="0">
                <a:solidFill>
                  <a:srgbClr val="808080"/>
                </a:solidFill>
              </a:rPr>
              <a:t>)</a:t>
            </a:r>
          </a:p>
          <a:p>
            <a:pPr marL="1127125" lvl="1" indent="-441325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❑"/>
            </a:pPr>
            <a:r>
              <a:rPr lang="es-ES" sz="2000" dirty="0">
                <a:solidFill>
                  <a:srgbClr val="808080"/>
                </a:solidFill>
              </a:rPr>
              <a:t>Cine y Cultura (</a:t>
            </a:r>
            <a:r>
              <a:rPr lang="es-ES" sz="2000" dirty="0" err="1">
                <a:solidFill>
                  <a:srgbClr val="808080"/>
                </a:solidFill>
              </a:rPr>
              <a:t>taught</a:t>
            </a:r>
            <a:r>
              <a:rPr lang="es-ES" sz="2000" dirty="0">
                <a:solidFill>
                  <a:srgbClr val="808080"/>
                </a:solidFill>
              </a:rPr>
              <a:t> in </a:t>
            </a:r>
            <a:r>
              <a:rPr lang="es-ES" sz="2000" dirty="0" err="1">
                <a:solidFill>
                  <a:srgbClr val="808080"/>
                </a:solidFill>
              </a:rPr>
              <a:t>Spanish</a:t>
            </a:r>
            <a:r>
              <a:rPr lang="es-ES" sz="2000" dirty="0">
                <a:solidFill>
                  <a:srgbClr val="808080"/>
                </a:solidFill>
              </a:rPr>
              <a:t>)</a:t>
            </a:r>
          </a:p>
          <a:p>
            <a:pPr marL="1127125" lvl="1" indent="-441325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❑"/>
            </a:pPr>
            <a:endParaRPr lang="es-ES" sz="2000" dirty="0">
              <a:solidFill>
                <a:srgbClr val="808080"/>
              </a:solidFill>
            </a:endParaRPr>
          </a:p>
          <a:p>
            <a:pPr marL="1127125" lvl="1" indent="-441325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❑"/>
            </a:pPr>
            <a:endParaRPr lang="es-ES" sz="14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Listado de asignaturas / Course offer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725150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808080"/>
                </a:solidFill>
              </a:rPr>
              <a:t>Listado de asignaturas: 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Tx/>
              <a:buFont typeface="Wingdings" panose="05000000000000000000" pitchFamily="2" charset="2"/>
              <a:buChar char="§"/>
            </a:pPr>
            <a:r>
              <a:rPr lang="es-ES" sz="1600" u="sng" dirty="0">
                <a:solidFill>
                  <a:srgbClr val="0563C1"/>
                </a:solidFill>
                <a:hlinkClick r:id="rId2"/>
              </a:rPr>
              <a:t>http://www.uco.es/organiza/centros/filosofia/principal/movilidad-comun/international-students/courses-syllabi.html</a:t>
            </a:r>
            <a:endParaRPr lang="es-ES" sz="1600" dirty="0">
              <a:solidFill>
                <a:srgbClr val="80808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808080"/>
                </a:solidFill>
              </a:rPr>
              <a:t>Es posible elegir cursos de Grados diferentes / </a:t>
            </a:r>
            <a:r>
              <a:rPr lang="es-ES" sz="1600" dirty="0" err="1">
                <a:solidFill>
                  <a:srgbClr val="808080"/>
                </a:solidFill>
              </a:rPr>
              <a:t>You</a:t>
            </a:r>
            <a:r>
              <a:rPr lang="es-ES" sz="1600" dirty="0">
                <a:solidFill>
                  <a:srgbClr val="808080"/>
                </a:solidFill>
              </a:rPr>
              <a:t> can </a:t>
            </a:r>
            <a:r>
              <a:rPr lang="es-ES" sz="1600" dirty="0" err="1">
                <a:solidFill>
                  <a:srgbClr val="808080"/>
                </a:solidFill>
              </a:rPr>
              <a:t>select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courses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from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several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degrees</a:t>
            </a:r>
            <a:endParaRPr lang="es-ES" sz="1600" dirty="0">
              <a:solidFill>
                <a:srgbClr val="808080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808080"/>
                </a:solidFill>
              </a:rPr>
              <a:t>Comprobad que los horarios de las asignaturas elegidas son compatibles entre sí. En muchos cursos, la asistencia a clase es obligatoria / </a:t>
            </a:r>
            <a:r>
              <a:rPr lang="es-ES" sz="1600" dirty="0" err="1">
                <a:solidFill>
                  <a:srgbClr val="808080"/>
                </a:solidFill>
              </a:rPr>
              <a:t>Please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make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sure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timetables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for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different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courses</a:t>
            </a:r>
            <a:r>
              <a:rPr lang="es-ES" sz="1600" dirty="0">
                <a:solidFill>
                  <a:srgbClr val="808080"/>
                </a:solidFill>
              </a:rPr>
              <a:t> are compatible. In </a:t>
            </a:r>
            <a:r>
              <a:rPr lang="es-ES" sz="1600" dirty="0" err="1">
                <a:solidFill>
                  <a:srgbClr val="808080"/>
                </a:solidFill>
              </a:rPr>
              <a:t>many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courses</a:t>
            </a:r>
            <a:r>
              <a:rPr lang="es-ES" sz="1600" dirty="0">
                <a:solidFill>
                  <a:srgbClr val="808080"/>
                </a:solidFill>
              </a:rPr>
              <a:t>, </a:t>
            </a:r>
            <a:r>
              <a:rPr lang="es-ES" sz="1600" dirty="0" err="1">
                <a:solidFill>
                  <a:srgbClr val="808080"/>
                </a:solidFill>
              </a:rPr>
              <a:t>attendance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is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mandatory</a:t>
            </a:r>
            <a:r>
              <a:rPr lang="es-ES" sz="1600" dirty="0">
                <a:solidFill>
                  <a:srgbClr val="80808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808080"/>
                </a:solidFill>
              </a:rPr>
              <a:t>Es posible cursar asignaturas de varios centros /</a:t>
            </a:r>
            <a:r>
              <a:rPr lang="es-ES" sz="1600" dirty="0" err="1">
                <a:solidFill>
                  <a:srgbClr val="808080"/>
                </a:solidFill>
              </a:rPr>
              <a:t>It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is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possible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to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take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courses</a:t>
            </a:r>
            <a:r>
              <a:rPr lang="es-ES" sz="1600" dirty="0">
                <a:solidFill>
                  <a:srgbClr val="808080"/>
                </a:solidFill>
              </a:rPr>
              <a:t> at </a:t>
            </a:r>
            <a:r>
              <a:rPr lang="es-ES" sz="1600" dirty="0" err="1">
                <a:solidFill>
                  <a:srgbClr val="808080"/>
                </a:solidFill>
              </a:rPr>
              <a:t>several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Faculties</a:t>
            </a:r>
            <a:r>
              <a:rPr lang="es-ES" sz="1600" dirty="0">
                <a:solidFill>
                  <a:srgbClr val="808080"/>
                </a:solidFill>
              </a:rPr>
              <a:t> (Derecho /</a:t>
            </a:r>
            <a:r>
              <a:rPr lang="es-ES" sz="1600" dirty="0" err="1">
                <a:solidFill>
                  <a:srgbClr val="808080"/>
                </a:solidFill>
              </a:rPr>
              <a:t>Law</a:t>
            </a:r>
            <a:r>
              <a:rPr lang="es-ES" sz="1600" dirty="0">
                <a:solidFill>
                  <a:srgbClr val="808080"/>
                </a:solidFill>
              </a:rPr>
              <a:t>; Educación /</a:t>
            </a:r>
            <a:r>
              <a:rPr lang="es-ES" sz="1600" dirty="0" err="1">
                <a:solidFill>
                  <a:srgbClr val="808080"/>
                </a:solidFill>
              </a:rPr>
              <a:t>Education</a:t>
            </a:r>
            <a:r>
              <a:rPr lang="es-ES" sz="1600" dirty="0">
                <a:solidFill>
                  <a:srgbClr val="808080"/>
                </a:solidFill>
              </a:rPr>
              <a:t>, etc.) —&gt; </a:t>
            </a:r>
            <a:r>
              <a:rPr lang="es-ES" sz="1600" dirty="0" err="1">
                <a:solidFill>
                  <a:srgbClr val="808080"/>
                </a:solidFill>
              </a:rPr>
              <a:t>you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only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have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to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enroll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here</a:t>
            </a:r>
            <a:r>
              <a:rPr lang="es-ES" sz="1600" dirty="0">
                <a:solidFill>
                  <a:srgbClr val="808080"/>
                </a:solidFill>
              </a:rPr>
              <a:t>, </a:t>
            </a:r>
            <a:r>
              <a:rPr lang="es-ES" sz="1600" dirty="0" err="1">
                <a:solidFill>
                  <a:srgbClr val="808080"/>
                </a:solidFill>
              </a:rPr>
              <a:t>just</a:t>
            </a:r>
            <a:r>
              <a:rPr lang="es-ES" sz="1600" dirty="0">
                <a:solidFill>
                  <a:srgbClr val="808080"/>
                </a:solidFill>
              </a:rPr>
              <a:t> once.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03250" y="0"/>
            <a:ext cx="10750550" cy="1208088"/>
          </a:xfrm>
        </p:spPr>
        <p:txBody>
          <a:bodyPr/>
          <a:lstStyle/>
          <a:p>
            <a:r>
              <a:rPr lang="es-ES"/>
              <a:t>Idiomas / Languages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7408" y="1988840"/>
            <a:ext cx="10672763" cy="4351338"/>
          </a:xfrm>
        </p:spPr>
        <p:txBody>
          <a:bodyPr anchor="ctr"/>
          <a:lstStyle/>
          <a:p>
            <a:pPr defTabSz="876300">
              <a:lnSpc>
                <a:spcPct val="150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500" dirty="0">
                <a:solidFill>
                  <a:srgbClr val="808080"/>
                </a:solidFill>
              </a:rPr>
              <a:t>Lenguas impartidas en la Facultad / </a:t>
            </a:r>
            <a:r>
              <a:rPr lang="es-ES" sz="1500" dirty="0" err="1">
                <a:solidFill>
                  <a:srgbClr val="808080"/>
                </a:solidFill>
              </a:rPr>
              <a:t>Modern</a:t>
            </a:r>
            <a:r>
              <a:rPr lang="es-ES" sz="1500" dirty="0">
                <a:solidFill>
                  <a:srgbClr val="808080"/>
                </a:solidFill>
              </a:rPr>
              <a:t> </a:t>
            </a:r>
            <a:r>
              <a:rPr lang="es-ES" sz="1500" dirty="0" err="1">
                <a:solidFill>
                  <a:srgbClr val="808080"/>
                </a:solidFill>
              </a:rPr>
              <a:t>languages</a:t>
            </a:r>
            <a:r>
              <a:rPr lang="es-ES" sz="1500" dirty="0">
                <a:solidFill>
                  <a:srgbClr val="808080"/>
                </a:solidFill>
              </a:rPr>
              <a:t> </a:t>
            </a:r>
            <a:r>
              <a:rPr lang="es-ES" sz="1500" dirty="0" err="1">
                <a:solidFill>
                  <a:srgbClr val="808080"/>
                </a:solidFill>
              </a:rPr>
              <a:t>taught</a:t>
            </a:r>
            <a:r>
              <a:rPr lang="es-ES" sz="1500" dirty="0">
                <a:solidFill>
                  <a:srgbClr val="808080"/>
                </a:solidFill>
              </a:rPr>
              <a:t> in </a:t>
            </a:r>
            <a:r>
              <a:rPr lang="es-ES" sz="1500" dirty="0" err="1">
                <a:solidFill>
                  <a:srgbClr val="808080"/>
                </a:solidFill>
              </a:rPr>
              <a:t>our</a:t>
            </a:r>
            <a:r>
              <a:rPr lang="es-ES" sz="1500" dirty="0">
                <a:solidFill>
                  <a:srgbClr val="808080"/>
                </a:solidFill>
              </a:rPr>
              <a:t> </a:t>
            </a:r>
            <a:r>
              <a:rPr lang="es-ES" sz="1500" dirty="0" err="1">
                <a:solidFill>
                  <a:srgbClr val="808080"/>
                </a:solidFill>
              </a:rPr>
              <a:t>Faculty</a:t>
            </a:r>
            <a:r>
              <a:rPr lang="es-ES" sz="1500" dirty="0">
                <a:solidFill>
                  <a:srgbClr val="808080"/>
                </a:solidFill>
              </a:rPr>
              <a:t>:</a:t>
            </a:r>
          </a:p>
          <a:p>
            <a:pPr marL="942975" lvl="1" indent="-285750" defTabSz="876300">
              <a:lnSpc>
                <a:spcPct val="100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rgbClr val="808080"/>
                </a:solidFill>
              </a:rPr>
              <a:t>English</a:t>
            </a:r>
            <a:r>
              <a:rPr lang="es-ES" sz="1600" dirty="0">
                <a:solidFill>
                  <a:srgbClr val="808080"/>
                </a:solidFill>
              </a:rPr>
              <a:t> (up </a:t>
            </a:r>
            <a:r>
              <a:rPr lang="es-ES" sz="1600" dirty="0" err="1">
                <a:solidFill>
                  <a:srgbClr val="808080"/>
                </a:solidFill>
              </a:rPr>
              <a:t>to</a:t>
            </a:r>
            <a:r>
              <a:rPr lang="es-ES" sz="1600" dirty="0">
                <a:solidFill>
                  <a:srgbClr val="808080"/>
                </a:solidFill>
              </a:rPr>
              <a:t> C1 </a:t>
            </a:r>
            <a:r>
              <a:rPr lang="es-ES" sz="1600" dirty="0" err="1">
                <a:solidFill>
                  <a:srgbClr val="808080"/>
                </a:solidFill>
              </a:rPr>
              <a:t>level</a:t>
            </a:r>
            <a:r>
              <a:rPr lang="es-ES" sz="1600" dirty="0">
                <a:solidFill>
                  <a:srgbClr val="808080"/>
                </a:solidFill>
              </a:rPr>
              <a:t> in </a:t>
            </a:r>
            <a:r>
              <a:rPr lang="es-ES" sz="1600" dirty="0" err="1">
                <a:solidFill>
                  <a:srgbClr val="808080"/>
                </a:solidFill>
              </a:rPr>
              <a:t>English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Studies</a:t>
            </a:r>
            <a:r>
              <a:rPr lang="es-ES" sz="1600" dirty="0">
                <a:solidFill>
                  <a:srgbClr val="808080"/>
                </a:solidFill>
              </a:rPr>
              <a:t> and </a:t>
            </a:r>
            <a:r>
              <a:rPr lang="es-ES" sz="1600" dirty="0" err="1">
                <a:solidFill>
                  <a:srgbClr val="808080"/>
                </a:solidFill>
              </a:rPr>
              <a:t>Translation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Studies</a:t>
            </a:r>
            <a:r>
              <a:rPr lang="es-ES" sz="1600" dirty="0">
                <a:solidFill>
                  <a:srgbClr val="808080"/>
                </a:solidFill>
              </a:rPr>
              <a:t>)</a:t>
            </a:r>
          </a:p>
          <a:p>
            <a:pPr marL="942975" lvl="1" indent="-285750" defTabSz="876300">
              <a:lnSpc>
                <a:spcPct val="100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rgbClr val="808080"/>
                </a:solidFill>
              </a:rPr>
              <a:t>French</a:t>
            </a:r>
            <a:r>
              <a:rPr lang="es-ES" sz="1600" dirty="0">
                <a:solidFill>
                  <a:srgbClr val="808080"/>
                </a:solidFill>
              </a:rPr>
              <a:t> (up </a:t>
            </a:r>
            <a:r>
              <a:rPr lang="es-ES" sz="1600" dirty="0" err="1">
                <a:solidFill>
                  <a:srgbClr val="808080"/>
                </a:solidFill>
              </a:rPr>
              <a:t>to</a:t>
            </a:r>
            <a:r>
              <a:rPr lang="es-ES" sz="1600" dirty="0">
                <a:solidFill>
                  <a:srgbClr val="808080"/>
                </a:solidFill>
              </a:rPr>
              <a:t> C1 </a:t>
            </a:r>
            <a:r>
              <a:rPr lang="es-ES" sz="1600" dirty="0" err="1">
                <a:solidFill>
                  <a:srgbClr val="808080"/>
                </a:solidFill>
              </a:rPr>
              <a:t>level</a:t>
            </a:r>
            <a:r>
              <a:rPr lang="es-ES" sz="1600" dirty="0">
                <a:solidFill>
                  <a:srgbClr val="808080"/>
                </a:solidFill>
              </a:rPr>
              <a:t> in </a:t>
            </a:r>
            <a:r>
              <a:rPr lang="es-ES" sz="1600" dirty="0" err="1">
                <a:solidFill>
                  <a:srgbClr val="808080"/>
                </a:solidFill>
              </a:rPr>
              <a:t>Translation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Studies</a:t>
            </a:r>
            <a:r>
              <a:rPr lang="es-ES" sz="1600" dirty="0">
                <a:solidFill>
                  <a:srgbClr val="808080"/>
                </a:solidFill>
              </a:rPr>
              <a:t> and B1 </a:t>
            </a:r>
            <a:r>
              <a:rPr lang="es-ES" sz="1600" dirty="0" err="1">
                <a:solidFill>
                  <a:srgbClr val="808080"/>
                </a:solidFill>
              </a:rPr>
              <a:t>level</a:t>
            </a:r>
            <a:r>
              <a:rPr lang="es-ES" sz="1600" dirty="0">
                <a:solidFill>
                  <a:srgbClr val="808080"/>
                </a:solidFill>
              </a:rPr>
              <a:t> in </a:t>
            </a:r>
            <a:r>
              <a:rPr lang="es-ES" sz="1600" dirty="0" err="1">
                <a:solidFill>
                  <a:srgbClr val="808080"/>
                </a:solidFill>
              </a:rPr>
              <a:t>English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Studies</a:t>
            </a:r>
            <a:r>
              <a:rPr lang="es-ES" sz="1600" dirty="0">
                <a:solidFill>
                  <a:srgbClr val="808080"/>
                </a:solidFill>
              </a:rPr>
              <a:t>, </a:t>
            </a:r>
            <a:r>
              <a:rPr lang="es-ES" sz="1600" dirty="0" err="1">
                <a:solidFill>
                  <a:srgbClr val="808080"/>
                </a:solidFill>
              </a:rPr>
              <a:t>Spanish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Philology</a:t>
            </a:r>
            <a:r>
              <a:rPr lang="es-ES" sz="1600" dirty="0">
                <a:solidFill>
                  <a:srgbClr val="808080"/>
                </a:solidFill>
              </a:rPr>
              <a:t>, Cultural Management) </a:t>
            </a:r>
          </a:p>
          <a:p>
            <a:pPr marL="942975" lvl="1" indent="-285750" defTabSz="876300">
              <a:lnSpc>
                <a:spcPct val="100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rgbClr val="808080"/>
                </a:solidFill>
              </a:rPr>
              <a:t>German</a:t>
            </a:r>
            <a:r>
              <a:rPr lang="es-ES" sz="1600" dirty="0">
                <a:solidFill>
                  <a:srgbClr val="808080"/>
                </a:solidFill>
              </a:rPr>
              <a:t> (up </a:t>
            </a:r>
            <a:r>
              <a:rPr lang="es-ES" sz="1600" dirty="0" err="1">
                <a:solidFill>
                  <a:srgbClr val="808080"/>
                </a:solidFill>
              </a:rPr>
              <a:t>to</a:t>
            </a:r>
            <a:r>
              <a:rPr lang="es-ES" sz="1600" dirty="0">
                <a:solidFill>
                  <a:srgbClr val="808080"/>
                </a:solidFill>
              </a:rPr>
              <a:t> B1 </a:t>
            </a:r>
            <a:r>
              <a:rPr lang="es-ES" sz="1600" dirty="0" err="1">
                <a:solidFill>
                  <a:srgbClr val="808080"/>
                </a:solidFill>
              </a:rPr>
              <a:t>level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English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Studies</a:t>
            </a:r>
            <a:r>
              <a:rPr lang="es-ES" sz="1600" dirty="0">
                <a:solidFill>
                  <a:srgbClr val="808080"/>
                </a:solidFill>
              </a:rPr>
              <a:t>, </a:t>
            </a:r>
            <a:r>
              <a:rPr lang="es-ES" sz="1600" dirty="0" err="1">
                <a:solidFill>
                  <a:srgbClr val="808080"/>
                </a:solidFill>
              </a:rPr>
              <a:t>Spanish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Philology</a:t>
            </a:r>
            <a:r>
              <a:rPr lang="es-ES" sz="1600" dirty="0">
                <a:solidFill>
                  <a:srgbClr val="808080"/>
                </a:solidFill>
              </a:rPr>
              <a:t>, Cultural Management and </a:t>
            </a:r>
            <a:r>
              <a:rPr lang="es-ES" sz="1600" dirty="0" err="1">
                <a:solidFill>
                  <a:srgbClr val="808080"/>
                </a:solidFill>
              </a:rPr>
              <a:t>Translation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Studies</a:t>
            </a:r>
            <a:r>
              <a:rPr lang="es-ES" sz="1600" dirty="0">
                <a:solidFill>
                  <a:srgbClr val="808080"/>
                </a:solidFill>
              </a:rPr>
              <a:t>) </a:t>
            </a:r>
          </a:p>
          <a:p>
            <a:pPr marL="942975" lvl="1" indent="-285750" defTabSz="876300">
              <a:lnSpc>
                <a:spcPct val="100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rgbClr val="808080"/>
                </a:solidFill>
              </a:rPr>
              <a:t>Italian</a:t>
            </a:r>
            <a:r>
              <a:rPr lang="es-ES" sz="1600" dirty="0">
                <a:solidFill>
                  <a:srgbClr val="808080"/>
                </a:solidFill>
              </a:rPr>
              <a:t> (up </a:t>
            </a:r>
            <a:r>
              <a:rPr lang="es-ES" sz="1600" dirty="0" err="1">
                <a:solidFill>
                  <a:srgbClr val="808080"/>
                </a:solidFill>
              </a:rPr>
              <a:t>to</a:t>
            </a:r>
            <a:r>
              <a:rPr lang="es-ES" sz="1600" dirty="0">
                <a:solidFill>
                  <a:srgbClr val="808080"/>
                </a:solidFill>
              </a:rPr>
              <a:t> B1 </a:t>
            </a:r>
            <a:r>
              <a:rPr lang="es-ES" sz="1600" dirty="0" err="1">
                <a:solidFill>
                  <a:srgbClr val="808080"/>
                </a:solidFill>
              </a:rPr>
              <a:t>level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English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Studies</a:t>
            </a:r>
            <a:r>
              <a:rPr lang="es-ES" sz="1600" dirty="0">
                <a:solidFill>
                  <a:srgbClr val="808080"/>
                </a:solidFill>
              </a:rPr>
              <a:t>, </a:t>
            </a:r>
            <a:r>
              <a:rPr lang="es-ES" sz="1600" dirty="0" err="1">
                <a:solidFill>
                  <a:srgbClr val="808080"/>
                </a:solidFill>
              </a:rPr>
              <a:t>Spanish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Philology</a:t>
            </a:r>
            <a:r>
              <a:rPr lang="es-ES" sz="1600" dirty="0">
                <a:solidFill>
                  <a:srgbClr val="808080"/>
                </a:solidFill>
              </a:rPr>
              <a:t>, Cultural Management and </a:t>
            </a:r>
            <a:r>
              <a:rPr lang="es-ES" sz="1600" dirty="0" err="1">
                <a:solidFill>
                  <a:srgbClr val="808080"/>
                </a:solidFill>
              </a:rPr>
              <a:t>Translation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Studies</a:t>
            </a:r>
            <a:r>
              <a:rPr lang="es-ES" sz="1600" dirty="0">
                <a:solidFill>
                  <a:srgbClr val="808080"/>
                </a:solidFill>
              </a:rPr>
              <a:t>) </a:t>
            </a:r>
          </a:p>
          <a:p>
            <a:pPr marL="942975" lvl="1" indent="-285750" defTabSz="876300">
              <a:lnSpc>
                <a:spcPct val="100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rgbClr val="808080"/>
                </a:solidFill>
              </a:rPr>
              <a:t>Arabic</a:t>
            </a:r>
            <a:r>
              <a:rPr lang="es-ES" sz="1600" dirty="0">
                <a:solidFill>
                  <a:srgbClr val="808080"/>
                </a:solidFill>
              </a:rPr>
              <a:t> (up </a:t>
            </a:r>
            <a:r>
              <a:rPr lang="es-ES" sz="1600" dirty="0" err="1">
                <a:solidFill>
                  <a:srgbClr val="808080"/>
                </a:solidFill>
              </a:rPr>
              <a:t>to</a:t>
            </a:r>
            <a:r>
              <a:rPr lang="es-ES" sz="1600" dirty="0">
                <a:solidFill>
                  <a:srgbClr val="808080"/>
                </a:solidFill>
              </a:rPr>
              <a:t> B1 </a:t>
            </a:r>
            <a:r>
              <a:rPr lang="es-ES" sz="1600" dirty="0" err="1">
                <a:solidFill>
                  <a:srgbClr val="808080"/>
                </a:solidFill>
              </a:rPr>
              <a:t>level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English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Studies</a:t>
            </a:r>
            <a:r>
              <a:rPr lang="es-ES" sz="1600" dirty="0">
                <a:solidFill>
                  <a:srgbClr val="808080"/>
                </a:solidFill>
              </a:rPr>
              <a:t>, </a:t>
            </a:r>
            <a:r>
              <a:rPr lang="es-ES" sz="1600" dirty="0" err="1">
                <a:solidFill>
                  <a:srgbClr val="808080"/>
                </a:solidFill>
              </a:rPr>
              <a:t>Spanish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Philology</a:t>
            </a:r>
            <a:r>
              <a:rPr lang="es-ES" sz="1600" dirty="0">
                <a:solidFill>
                  <a:srgbClr val="808080"/>
                </a:solidFill>
              </a:rPr>
              <a:t>, Cultural Management and </a:t>
            </a:r>
            <a:r>
              <a:rPr lang="es-ES" sz="1600" dirty="0" err="1">
                <a:solidFill>
                  <a:srgbClr val="808080"/>
                </a:solidFill>
              </a:rPr>
              <a:t>Translation</a:t>
            </a:r>
            <a:r>
              <a:rPr lang="es-ES" sz="1600" dirty="0">
                <a:solidFill>
                  <a:srgbClr val="808080"/>
                </a:solidFill>
              </a:rPr>
              <a:t> </a:t>
            </a:r>
            <a:r>
              <a:rPr lang="es-ES" sz="1600" dirty="0" err="1">
                <a:solidFill>
                  <a:srgbClr val="808080"/>
                </a:solidFill>
              </a:rPr>
              <a:t>Studies</a:t>
            </a:r>
            <a:r>
              <a:rPr lang="es-ES" sz="1600" dirty="0">
                <a:solidFill>
                  <a:srgbClr val="808080"/>
                </a:solidFill>
              </a:rPr>
              <a:t>) </a:t>
            </a:r>
          </a:p>
          <a:p>
            <a:pPr defTabSz="876300">
              <a:lnSpc>
                <a:spcPct val="150000"/>
              </a:lnSpc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es-ES" sz="1500" dirty="0" err="1">
                <a:solidFill>
                  <a:srgbClr val="808080"/>
                </a:solidFill>
              </a:rPr>
              <a:t>UCOIdiomas</a:t>
            </a:r>
            <a:r>
              <a:rPr lang="es-ES" sz="1500" dirty="0">
                <a:solidFill>
                  <a:srgbClr val="808080"/>
                </a:solidFill>
              </a:rPr>
              <a:t>: UCO </a:t>
            </a:r>
            <a:r>
              <a:rPr lang="es-ES" sz="1500" dirty="0" err="1">
                <a:solidFill>
                  <a:srgbClr val="808080"/>
                </a:solidFill>
              </a:rPr>
              <a:t>Language</a:t>
            </a:r>
            <a:r>
              <a:rPr lang="es-ES" sz="1500" dirty="0">
                <a:solidFill>
                  <a:srgbClr val="808080"/>
                </a:solidFill>
              </a:rPr>
              <a:t> Center </a:t>
            </a:r>
            <a:r>
              <a:rPr lang="es-ES" sz="1500" u="sng" dirty="0">
                <a:solidFill>
                  <a:srgbClr val="0563C1"/>
                </a:solidFill>
                <a:hlinkClick r:id="rId2"/>
              </a:rPr>
              <a:t>http://www.uco.es/empresa/ucoidiomas/</a:t>
            </a:r>
            <a:endParaRPr lang="es-ES" sz="1500" dirty="0">
              <a:solidFill>
                <a:srgbClr val="808080"/>
              </a:solidFill>
            </a:endParaRPr>
          </a:p>
          <a:p>
            <a:pPr marL="931863" lvl="1" indent="-274638" defTabSz="876300">
              <a:lnSpc>
                <a:spcPct val="150000"/>
              </a:lnSpc>
              <a:spcBef>
                <a:spcPts val="1100"/>
              </a:spcBef>
              <a:buNone/>
            </a:pPr>
            <a:endParaRPr lang="es-ES" sz="13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Default">
      <a:majorFont>
        <a:latin typeface="Segoe UI Light"/>
        <a:ea typeface=""/>
        <a:cs typeface="Segoe UI Light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itchFamily="34" charset="0"/>
            <a:cs typeface="Segoe UI" pitchFamily="34" charset="0"/>
            <a:sym typeface="Segoe U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itchFamily="34" charset="0"/>
            <a:cs typeface="Segoe UI" pitchFamily="34" charset="0"/>
            <a:sym typeface="Segoe UI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Default - Diapositiva de título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Default - Diapositiva de título">
      <a:majorFont>
        <a:latin typeface="Segoe UI Light"/>
        <a:ea typeface=""/>
        <a:cs typeface="Segoe UI Light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itchFamily="34" charset="0"/>
            <a:cs typeface="Segoe UI" pitchFamily="34" charset="0"/>
            <a:sym typeface="Segoe U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egoe UI" pitchFamily="34" charset="0"/>
            <a:cs typeface="Segoe UI" pitchFamily="34" charset="0"/>
            <a:sym typeface="Segoe UI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1195</Words>
  <Application>Microsoft Office PowerPoint</Application>
  <PresentationFormat>Panorámica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Helvetica Neue</vt:lpstr>
      <vt:lpstr>Roboto</vt:lpstr>
      <vt:lpstr>Segoe UI</vt:lpstr>
      <vt:lpstr>Segoe UI Light</vt:lpstr>
      <vt:lpstr>Wingdings</vt:lpstr>
      <vt:lpstr>Default</vt:lpstr>
      <vt:lpstr>Default - Diapositiva de título</vt:lpstr>
      <vt:lpstr>Welcome meeting – Erasmus/International students</vt:lpstr>
      <vt:lpstr>Personal / Staff</vt:lpstr>
      <vt:lpstr>Always wired</vt:lpstr>
      <vt:lpstr>International Office</vt:lpstr>
      <vt:lpstr>Upon your arrival</vt:lpstr>
      <vt:lpstr>Matrícula/ Enrollment</vt:lpstr>
      <vt:lpstr>Nuestra Facultad / Our Faculty</vt:lpstr>
      <vt:lpstr>Listado de asignaturas / Course offer</vt:lpstr>
      <vt:lpstr>Idiomas / Languages</vt:lpstr>
      <vt:lpstr>Nuestra Web / Our website</vt:lpstr>
      <vt:lpstr>Internships</vt:lpstr>
      <vt:lpstr>Tarjeta de estudiante y cuenta UCO</vt:lpstr>
      <vt:lpstr>Alquiler Bicicletas</vt:lpstr>
      <vt:lpstr>Deportes</vt:lpstr>
      <vt:lpstr>Información médica / Health Information</vt:lpstr>
      <vt:lpstr>Alojamiento / Accommodation</vt:lpstr>
      <vt:lpstr>Vivir en Córdoba / Living in Córdoba</vt:lpstr>
      <vt:lpstr>Contacto / Comunidad Erasmus</vt:lpstr>
      <vt:lpstr>Contact your Erasmus tutor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meeting – Erasmus students</dc:title>
  <dc:creator>HP</dc:creator>
  <cp:lastModifiedBy>Antonio Ruiz Sánchez</cp:lastModifiedBy>
  <cp:revision>63</cp:revision>
  <cp:lastPrinted>2017-09-07T10:25:01Z</cp:lastPrinted>
  <dcterms:modified xsi:type="dcterms:W3CDTF">2018-09-13T10:57:11Z</dcterms:modified>
</cp:coreProperties>
</file>